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959" r:id="rId3"/>
    <p:sldId id="968" r:id="rId4"/>
    <p:sldId id="961" r:id="rId5"/>
    <p:sldId id="257" r:id="rId6"/>
    <p:sldId id="962" r:id="rId7"/>
    <p:sldId id="380" r:id="rId8"/>
    <p:sldId id="473" r:id="rId9"/>
    <p:sldId id="489" r:id="rId10"/>
    <p:sldId id="485" r:id="rId11"/>
    <p:sldId id="487" r:id="rId12"/>
    <p:sldId id="486" r:id="rId13"/>
    <p:sldId id="488" r:id="rId14"/>
    <p:sldId id="414" r:id="rId15"/>
    <p:sldId id="965" r:id="rId16"/>
    <p:sldId id="969" r:id="rId17"/>
    <p:sldId id="970" r:id="rId18"/>
    <p:sldId id="971" r:id="rId19"/>
    <p:sldId id="972" r:id="rId20"/>
    <p:sldId id="973" r:id="rId21"/>
    <p:sldId id="974" r:id="rId22"/>
    <p:sldId id="975" r:id="rId23"/>
    <p:sldId id="977" r:id="rId24"/>
    <p:sldId id="976" r:id="rId25"/>
    <p:sldId id="392" r:id="rId26"/>
    <p:sldId id="979" r:id="rId27"/>
    <p:sldId id="978" r:id="rId2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711"/>
    <p:restoredTop sz="96196"/>
  </p:normalViewPr>
  <p:slideViewPr>
    <p:cSldViewPr snapToGrid="0" snapToObjects="1">
      <p:cViewPr varScale="1">
        <p:scale>
          <a:sx n="68" d="100"/>
          <a:sy n="68" d="100"/>
        </p:scale>
        <p:origin x="25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134409135898471E-2"/>
          <c:y val="2.8268006252471469E-2"/>
          <c:w val="0.82611351706036751"/>
          <c:h val="0.79890724149678161"/>
        </c:manualLayout>
      </c:layout>
      <c:barChart>
        <c:barDir val="col"/>
        <c:grouping val="clustered"/>
        <c:varyColors val="0"/>
        <c:ser>
          <c:idx val="0"/>
          <c:order val="0"/>
          <c:tx>
            <c:strRef>
              <c:f>Sheet1!$C$3</c:f>
              <c:strCache>
                <c:ptCount val="1"/>
                <c:pt idx="0">
                  <c:v>認知症患者の推定数（万人）</c:v>
                </c:pt>
              </c:strCache>
            </c:strRef>
          </c:tx>
          <c:spPr>
            <a:solidFill>
              <a:schemeClr val="accent6"/>
            </a:solidFill>
            <a:ln>
              <a:noFill/>
            </a:ln>
            <a:effectLst/>
          </c:spPr>
          <c:invertIfNegative val="0"/>
          <c:dLbls>
            <c:dLbl>
              <c:idx val="1"/>
              <c:layout>
                <c:manualLayout>
                  <c:x val="0"/>
                  <c:y val="1.88891427247600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4B7-1E46-A1C1-B234943BD309}"/>
                </c:ext>
              </c:extLst>
            </c:dLbl>
            <c:dLbl>
              <c:idx val="2"/>
              <c:layout>
                <c:manualLayout>
                  <c:x val="-1.6856300042141388E-3"/>
                  <c:y val="3.59230117896549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4B7-1E46-A1C1-B234943BD309}"/>
                </c:ext>
              </c:extLst>
            </c:dLbl>
            <c:dLbl>
              <c:idx val="3"/>
              <c:layout>
                <c:manualLayout>
                  <c:x val="-4.7043013242053034E-3"/>
                  <c:y val="1.29151316529877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4B7-1E46-A1C1-B234943BD309}"/>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Sheet1!$B$4:$B$10</c:f>
              <c:strCache>
                <c:ptCount val="7"/>
                <c:pt idx="0">
                  <c:v>2012年</c:v>
                </c:pt>
                <c:pt idx="1">
                  <c:v>2015年</c:v>
                </c:pt>
                <c:pt idx="2">
                  <c:v>2020年</c:v>
                </c:pt>
                <c:pt idx="3">
                  <c:v>2025年</c:v>
                </c:pt>
                <c:pt idx="4">
                  <c:v>2030年</c:v>
                </c:pt>
                <c:pt idx="5">
                  <c:v>2035年</c:v>
                </c:pt>
                <c:pt idx="6">
                  <c:v>2040年</c:v>
                </c:pt>
              </c:strCache>
            </c:strRef>
          </c:cat>
          <c:val>
            <c:numRef>
              <c:f>Sheet1!$C$4:$C$10</c:f>
              <c:numCache>
                <c:formatCode>General</c:formatCode>
                <c:ptCount val="7"/>
                <c:pt idx="0">
                  <c:v>462</c:v>
                </c:pt>
                <c:pt idx="1">
                  <c:v>517</c:v>
                </c:pt>
                <c:pt idx="2">
                  <c:v>602</c:v>
                </c:pt>
                <c:pt idx="3">
                  <c:v>675</c:v>
                </c:pt>
                <c:pt idx="4">
                  <c:v>744</c:v>
                </c:pt>
                <c:pt idx="5">
                  <c:v>799</c:v>
                </c:pt>
                <c:pt idx="6">
                  <c:v>802</c:v>
                </c:pt>
              </c:numCache>
            </c:numRef>
          </c:val>
          <c:extLst>
            <c:ext xmlns:c16="http://schemas.microsoft.com/office/drawing/2014/chart" uri="{C3380CC4-5D6E-409C-BE32-E72D297353CC}">
              <c16:uniqueId val="{00000003-24B7-1E46-A1C1-B234943BD309}"/>
            </c:ext>
          </c:extLst>
        </c:ser>
        <c:dLbls>
          <c:showLegendKey val="0"/>
          <c:showVal val="0"/>
          <c:showCatName val="0"/>
          <c:showSerName val="0"/>
          <c:showPercent val="0"/>
          <c:showBubbleSize val="0"/>
        </c:dLbls>
        <c:gapWidth val="115"/>
        <c:overlap val="-12"/>
        <c:axId val="-1724629568"/>
        <c:axId val="-1724636640"/>
      </c:barChart>
      <c:lineChart>
        <c:grouping val="standard"/>
        <c:varyColors val="0"/>
        <c:ser>
          <c:idx val="1"/>
          <c:order val="1"/>
          <c:tx>
            <c:strRef>
              <c:f>Sheet1!$D$3</c:f>
              <c:strCache>
                <c:ptCount val="1"/>
                <c:pt idx="0">
                  <c:v>認知症患者の推定有病率（％）</c:v>
                </c:pt>
              </c:strCache>
            </c:strRef>
          </c:tx>
          <c:spPr>
            <a:ln w="22225" cap="rnd">
              <a:solidFill>
                <a:schemeClr val="accent1">
                  <a:lumMod val="75000"/>
                </a:schemeClr>
              </a:solidFill>
              <a:round/>
            </a:ln>
            <a:effectLst/>
          </c:spPr>
          <c:marker>
            <c:symbol val="circle"/>
            <c:size val="6"/>
            <c:spPr>
              <a:solidFill>
                <a:schemeClr val="tx2"/>
              </a:solidFill>
              <a:ln w="3175">
                <a:solidFill>
                  <a:schemeClr val="accent2"/>
                </a:solidFill>
              </a:ln>
              <a:effectLst/>
            </c:spPr>
          </c:marker>
          <c:dLbls>
            <c:dLbl>
              <c:idx val="0"/>
              <c:layout>
                <c:manualLayout>
                  <c:x val="-5.1233595800524938E-2"/>
                  <c:y val="-3.0991139411054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4B7-1E46-A1C1-B234943BD309}"/>
                </c:ext>
              </c:extLst>
            </c:dLbl>
            <c:dLbl>
              <c:idx val="1"/>
              <c:layout>
                <c:manualLayout>
                  <c:x val="-4.4491022378028114E-2"/>
                  <c:y val="-3.82078400962718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4B7-1E46-A1C1-B234943BD309}"/>
                </c:ext>
              </c:extLst>
            </c:dLbl>
            <c:dLbl>
              <c:idx val="2"/>
              <c:layout>
                <c:manualLayout>
                  <c:x val="-5.2227984776239314E-2"/>
                  <c:y val="-4.19246395353804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4B7-1E46-A1C1-B234943BD309}"/>
                </c:ext>
              </c:extLst>
            </c:dLbl>
            <c:dLbl>
              <c:idx val="3"/>
              <c:layout>
                <c:manualLayout>
                  <c:x val="-4.919532370223343E-2"/>
                  <c:y val="4.2199641555148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4B7-1E46-A1C1-B234943BD309}"/>
                </c:ext>
              </c:extLst>
            </c:dLbl>
            <c:dLbl>
              <c:idx val="4"/>
              <c:layout>
                <c:manualLayout>
                  <c:x val="-4.4491022378028114E-2"/>
                  <c:y val="-3.00350400756789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4B7-1E46-A1C1-B234943BD309}"/>
                </c:ext>
              </c:extLst>
            </c:dLbl>
            <c:dLbl>
              <c:idx val="5"/>
              <c:layout>
                <c:manualLayout>
                  <c:x val="-4.4491022378028114E-2"/>
                  <c:y val="-4.229424010656818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4B7-1E46-A1C1-B234943BD309}"/>
                </c:ext>
              </c:extLst>
            </c:dLbl>
            <c:dLbl>
              <c:idx val="6"/>
              <c:layout>
                <c:manualLayout>
                  <c:x val="-4.4491022378028114E-2"/>
                  <c:y val="-3.8207840096271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4B7-1E46-A1C1-B234943BD309}"/>
                </c:ext>
              </c:extLst>
            </c:dLbl>
            <c:dLbl>
              <c:idx val="7"/>
              <c:layout>
                <c:manualLayout>
                  <c:x val="-4.4491022378028114E-2"/>
                  <c:y val="-3.41214400859753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4B7-1E46-A1C1-B234943BD309}"/>
                </c:ext>
              </c:extLst>
            </c:dLbl>
            <c:dLbl>
              <c:idx val="8"/>
              <c:layout>
                <c:manualLayout>
                  <c:x val="-4.4491022378028114E-2"/>
                  <c:y val="-3.8207840096271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4B7-1E46-A1C1-B234943BD309}"/>
                </c:ext>
              </c:extLst>
            </c:dLbl>
            <c:dLbl>
              <c:idx val="9"/>
              <c:layout>
                <c:manualLayout>
                  <c:x val="-4.4491022378028114E-2"/>
                  <c:y val="-4.63806401168646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4B7-1E46-A1C1-B234943BD309}"/>
                </c:ext>
              </c:extLst>
            </c:dLbl>
            <c:dLbl>
              <c:idx val="10"/>
              <c:layout>
                <c:manualLayout>
                  <c:x val="-4.2138871715925584E-2"/>
                  <c:y val="-4.229424010656818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4B7-1E46-A1C1-B234943BD309}"/>
                </c:ext>
              </c:extLst>
            </c:dLbl>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tx2"/>
                    </a:solidFill>
                    <a:latin typeface="Meiryo UI" panose="020B0604030504040204" pitchFamily="50" charset="-128"/>
                    <a:ea typeface="Meiryo UI" panose="020B0604030504040204" pitchFamily="50" charset="-128"/>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Sheet1!$B$4:$B$10</c:f>
              <c:strCache>
                <c:ptCount val="7"/>
                <c:pt idx="0">
                  <c:v>2012年</c:v>
                </c:pt>
                <c:pt idx="1">
                  <c:v>2015年</c:v>
                </c:pt>
                <c:pt idx="2">
                  <c:v>2020年</c:v>
                </c:pt>
                <c:pt idx="3">
                  <c:v>2025年</c:v>
                </c:pt>
                <c:pt idx="4">
                  <c:v>2030年</c:v>
                </c:pt>
                <c:pt idx="5">
                  <c:v>2035年</c:v>
                </c:pt>
                <c:pt idx="6">
                  <c:v>2040年</c:v>
                </c:pt>
              </c:strCache>
            </c:strRef>
          </c:cat>
          <c:val>
            <c:numRef>
              <c:f>Sheet1!$D$4:$D$10</c:f>
              <c:numCache>
                <c:formatCode>0.0%</c:formatCode>
                <c:ptCount val="7"/>
                <c:pt idx="0">
                  <c:v>0.15000000000000019</c:v>
                </c:pt>
                <c:pt idx="1">
                  <c:v>0.15200000000000019</c:v>
                </c:pt>
                <c:pt idx="2">
                  <c:v>0.16700000000000029</c:v>
                </c:pt>
                <c:pt idx="3">
                  <c:v>0.18500000000000019</c:v>
                </c:pt>
                <c:pt idx="4">
                  <c:v>0.20200000000000001</c:v>
                </c:pt>
                <c:pt idx="5">
                  <c:v>0.21400000000000019</c:v>
                </c:pt>
                <c:pt idx="6">
                  <c:v>0.20700000000000018</c:v>
                </c:pt>
              </c:numCache>
            </c:numRef>
          </c:val>
          <c:smooth val="0"/>
          <c:extLst>
            <c:ext xmlns:c16="http://schemas.microsoft.com/office/drawing/2014/chart" uri="{C3380CC4-5D6E-409C-BE32-E72D297353CC}">
              <c16:uniqueId val="{0000000F-24B7-1E46-A1C1-B234943BD309}"/>
            </c:ext>
          </c:extLst>
        </c:ser>
        <c:dLbls>
          <c:showLegendKey val="0"/>
          <c:showVal val="0"/>
          <c:showCatName val="0"/>
          <c:showSerName val="0"/>
          <c:showPercent val="0"/>
          <c:showBubbleSize val="0"/>
        </c:dLbls>
        <c:marker val="1"/>
        <c:smooth val="0"/>
        <c:axId val="-1724636096"/>
        <c:axId val="-1724639360"/>
      </c:lineChart>
      <c:catAx>
        <c:axId val="-1724629568"/>
        <c:scaling>
          <c:orientation val="minMax"/>
        </c:scaling>
        <c:delete val="1"/>
        <c:axPos val="b"/>
        <c:numFmt formatCode="#,##0_);[Red]\(#,##0\)" sourceLinked="0"/>
        <c:majorTickMark val="none"/>
        <c:minorTickMark val="none"/>
        <c:tickLblPos val="none"/>
        <c:crossAx val="-1724636640"/>
        <c:crosses val="autoZero"/>
        <c:auto val="1"/>
        <c:lblAlgn val="ctr"/>
        <c:lblOffset val="100"/>
        <c:noMultiLvlLbl val="0"/>
      </c:catAx>
      <c:valAx>
        <c:axId val="-1724636640"/>
        <c:scaling>
          <c:orientation val="minMax"/>
          <c:max val="900"/>
          <c:min val="300"/>
        </c:scaling>
        <c:delete val="0"/>
        <c:axPos val="l"/>
        <c:majorGridlines>
          <c:spPr>
            <a:ln w="9525" cap="flat" cmpd="sng" algn="ctr">
              <a:solidFill>
                <a:schemeClr val="tx1">
                  <a:lumMod val="15000"/>
                  <a:lumOff val="85000"/>
                </a:schemeClr>
              </a:solidFill>
              <a:round/>
            </a:ln>
            <a:effectLst/>
          </c:spPr>
        </c:majorGridlines>
        <c:numFmt formatCode="[&lt;=999]000;[&lt;=9999]000\-00;000\-0000" sourceLinked="0"/>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1724629568"/>
        <c:crosses val="autoZero"/>
        <c:crossBetween val="between"/>
        <c:majorUnit val="200"/>
      </c:valAx>
      <c:valAx>
        <c:axId val="-1724639360"/>
        <c:scaling>
          <c:orientation val="minMax"/>
          <c:max val="0.30000000000000032"/>
        </c:scaling>
        <c:delete val="0"/>
        <c:axPos val="r"/>
        <c:numFmt formatCode="#,##0.0_);[Red]\(#,##0.0\)" sourceLinked="0"/>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1724636096"/>
        <c:crosses val="max"/>
        <c:crossBetween val="between"/>
        <c:majorUnit val="0.1"/>
        <c:minorUnit val="1.0000000000000019E-2"/>
      </c:valAx>
      <c:catAx>
        <c:axId val="-1724636096"/>
        <c:scaling>
          <c:orientation val="minMax"/>
        </c:scaling>
        <c:delete val="1"/>
        <c:axPos val="b"/>
        <c:numFmt formatCode="General" sourceLinked="1"/>
        <c:majorTickMark val="none"/>
        <c:minorTickMark val="none"/>
        <c:tickLblPos val="none"/>
        <c:crossAx val="-1724639360"/>
        <c:crossesAt val="0"/>
        <c:auto val="1"/>
        <c:lblAlgn val="ctr"/>
        <c:lblOffset val="100"/>
        <c:noMultiLvlLbl val="0"/>
      </c:catAx>
      <c:spPr>
        <a:noFill/>
        <a:ln>
          <a:noFill/>
        </a:ln>
        <a:effectLst/>
      </c:spPr>
    </c:plotArea>
    <c:legend>
      <c:legendPos val="b"/>
      <c:legendEntry>
        <c:idx val="0"/>
        <c:txPr>
          <a:bodyPr rot="0" spcFirstLastPara="1" vertOverflow="ellipsis" vert="horz" wrap="square" anchor="ctr" anchorCtr="1"/>
          <a:lstStyle/>
          <a:p>
            <a:pPr>
              <a:defRPr sz="1200" b="1"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legendEntry>
      <c:legendEntry>
        <c:idx val="1"/>
        <c:txPr>
          <a:bodyPr rot="0" spcFirstLastPara="1" vertOverflow="ellipsis" vert="horz" wrap="square" anchor="ctr" anchorCtr="1"/>
          <a:lstStyle/>
          <a:p>
            <a:pPr>
              <a:defRPr sz="1200" b="1"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legendEntry>
      <c:layout>
        <c:manualLayout>
          <c:xMode val="edge"/>
          <c:yMode val="edge"/>
          <c:x val="0.10661782321457605"/>
          <c:y val="0.90933894463802378"/>
          <c:w val="0.76896622435469963"/>
          <c:h val="6.5620505362193396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chart>
  <c:spPr>
    <a:solidFill>
      <a:schemeClr val="bg1"/>
    </a:solidFill>
    <a:ln w="9525" cap="flat" cmpd="sng" algn="ctr">
      <a:noFill/>
      <a:round/>
    </a:ln>
    <a:effectLst/>
  </c:spPr>
  <c:txPr>
    <a:bodyPr/>
    <a:lstStyle/>
    <a:p>
      <a:pPr>
        <a:defRPr/>
      </a:pPr>
      <a:endParaRPr lang="ja-JP"/>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DEFFB9-5C31-8E44-844E-091F8B2D5B2E}" type="datetimeFigureOut">
              <a:rPr kumimoji="1" lang="ja-JP" altLang="en-US" smtClean="0"/>
              <a:t>2020/8/5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271B55-E8FD-C144-95C4-3DD2C50186B6}" type="slidenum">
              <a:rPr kumimoji="1" lang="ja-JP" altLang="en-US" smtClean="0"/>
              <a:t>‹#›</a:t>
            </a:fld>
            <a:endParaRPr kumimoji="1" lang="ja-JP" altLang="en-US"/>
          </a:p>
        </p:txBody>
      </p:sp>
    </p:spTree>
    <p:extLst>
      <p:ext uri="{BB962C8B-B14F-4D97-AF65-F5344CB8AC3E}">
        <p14:creationId xmlns:p14="http://schemas.microsoft.com/office/powerpoint/2010/main" val="199040507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 イメージ プレースホルダー 1"/>
          <p:cNvSpPr>
            <a:spLocks noGrp="1" noRot="1" noChangeAspect="1" noTextEdit="1"/>
          </p:cNvSpPr>
          <p:nvPr>
            <p:ph type="sldImg"/>
          </p:nvPr>
        </p:nvSpPr>
        <p:spPr bwMode="auto">
          <a:xfrm>
            <a:off x="142875" y="823913"/>
            <a:ext cx="6818313" cy="38369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ノート プレースホルダー 2"/>
          <p:cNvSpPr>
            <a:spLocks noGrp="1"/>
          </p:cNvSpPr>
          <p:nvPr>
            <p:ph type="body" idx="1"/>
          </p:nvPr>
        </p:nvSpPr>
        <p:spPr bwMode="auto">
          <a:xfrm>
            <a:off x="947348" y="4876625"/>
            <a:ext cx="5195660" cy="513015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numCol="1" anchor="t" anchorCtr="0" compatLnSpc="1">
            <a:prstTxWarp prst="textNoShape">
              <a:avLst/>
            </a:prstTxWarp>
          </a:bodyPr>
          <a:lstStyle/>
          <a:p>
            <a:pPr>
              <a:lnSpc>
                <a:spcPts val="1761"/>
              </a:lnSpc>
              <a:spcBef>
                <a:spcPts val="0"/>
              </a:spcBef>
            </a:pPr>
            <a:r>
              <a:rPr lang="ja-JP" altLang="en-US" sz="1100" dirty="0"/>
              <a:t>　</a:t>
            </a:r>
            <a:r>
              <a:rPr lang="ja-JP" altLang="ja-JP" sz="1100" dirty="0"/>
              <a:t>平成</a:t>
            </a:r>
            <a:r>
              <a:rPr lang="en-US" altLang="ja-JP" sz="1100" dirty="0"/>
              <a:t>26</a:t>
            </a:r>
            <a:r>
              <a:rPr lang="ja-JP" altLang="ja-JP" sz="1100" dirty="0"/>
              <a:t>年度に公表された新しい推計によれば、日本の認知症高齢者数は、平成</a:t>
            </a:r>
            <a:r>
              <a:rPr lang="en-US" altLang="ja-JP" sz="1100" dirty="0"/>
              <a:t>24</a:t>
            </a:r>
            <a:r>
              <a:rPr lang="ja-JP" altLang="ja-JP" sz="1100" dirty="0"/>
              <a:t>年の約</a:t>
            </a:r>
            <a:r>
              <a:rPr lang="en-US" altLang="ja-JP" sz="1100" dirty="0"/>
              <a:t>462</a:t>
            </a:r>
            <a:r>
              <a:rPr lang="ja-JP" altLang="ja-JP" sz="1100" dirty="0"/>
              <a:t>万人（</a:t>
            </a:r>
            <a:r>
              <a:rPr lang="en-US" altLang="ja-JP" sz="1100" dirty="0"/>
              <a:t>65</a:t>
            </a:r>
            <a:r>
              <a:rPr lang="ja-JP" altLang="ja-JP" sz="1100" dirty="0"/>
              <a:t>歳以上の約</a:t>
            </a:r>
            <a:r>
              <a:rPr lang="en-US" altLang="ja-JP" sz="1100" dirty="0"/>
              <a:t>7</a:t>
            </a:r>
            <a:r>
              <a:rPr lang="ja-JP" altLang="ja-JP" sz="1100" dirty="0"/>
              <a:t>人に</a:t>
            </a:r>
            <a:r>
              <a:rPr lang="en-US" altLang="ja-JP" sz="1100" dirty="0"/>
              <a:t>1</a:t>
            </a:r>
            <a:r>
              <a:rPr lang="ja-JP" altLang="ja-JP" sz="1100" dirty="0"/>
              <a:t>人）から団塊の世代が</a:t>
            </a:r>
            <a:r>
              <a:rPr lang="en-US" altLang="ja-JP" sz="1100" dirty="0"/>
              <a:t>75</a:t>
            </a:r>
            <a:r>
              <a:rPr lang="ja-JP" altLang="ja-JP" sz="1100" dirty="0"/>
              <a:t>歳以上となる</a:t>
            </a:r>
            <a:r>
              <a:rPr lang="en-US" altLang="ja-JP" sz="1100" dirty="0"/>
              <a:t>2025</a:t>
            </a:r>
            <a:r>
              <a:rPr lang="ja-JP" altLang="ja-JP" sz="1100" dirty="0"/>
              <a:t>年には、約</a:t>
            </a:r>
            <a:r>
              <a:rPr lang="en-US" altLang="ja-JP" sz="1100" dirty="0"/>
              <a:t>675</a:t>
            </a:r>
            <a:r>
              <a:rPr lang="ja-JP" altLang="ja-JP" sz="1100" dirty="0"/>
              <a:t>万人（</a:t>
            </a:r>
            <a:r>
              <a:rPr lang="en-US" altLang="ja-JP" sz="1100" dirty="0"/>
              <a:t>65</a:t>
            </a:r>
            <a:r>
              <a:rPr lang="ja-JP" altLang="ja-JP" sz="1100" dirty="0"/>
              <a:t>歳以上の約５人に</a:t>
            </a:r>
            <a:r>
              <a:rPr lang="en-US" altLang="ja-JP" sz="1100" dirty="0"/>
              <a:t>1</a:t>
            </a:r>
            <a:r>
              <a:rPr lang="ja-JP" altLang="ja-JP" sz="1100" dirty="0"/>
              <a:t>人）になると推計されてい</a:t>
            </a:r>
            <a:r>
              <a:rPr lang="ja-JP" altLang="en-US" sz="1100" dirty="0"/>
              <a:t>ます</a:t>
            </a:r>
            <a:r>
              <a:rPr lang="ja-JP" altLang="ja-JP" sz="1100" dirty="0"/>
              <a:t>（認知症の有病率が一定である場合）。</a:t>
            </a:r>
            <a:endParaRPr lang="en-US" altLang="ja-JP" sz="1100" dirty="0"/>
          </a:p>
          <a:p>
            <a:pPr>
              <a:lnSpc>
                <a:spcPts val="1761"/>
              </a:lnSpc>
              <a:spcBef>
                <a:spcPts val="0"/>
              </a:spcBef>
            </a:pPr>
            <a:r>
              <a:rPr lang="ja-JP" altLang="en-US" sz="1100" dirty="0"/>
              <a:t>　</a:t>
            </a:r>
            <a:r>
              <a:rPr lang="ja-JP" altLang="ja-JP" sz="1100" dirty="0"/>
              <a:t>なお、軽度認知障害（正常でもない認知症でもない状態の者）は、平成</a:t>
            </a:r>
            <a:r>
              <a:rPr lang="en-US" altLang="ja-JP" sz="1100" dirty="0"/>
              <a:t>24</a:t>
            </a:r>
            <a:r>
              <a:rPr lang="ja-JP" altLang="ja-JP" sz="1100" dirty="0"/>
              <a:t>年時点で約</a:t>
            </a:r>
            <a:r>
              <a:rPr lang="en-US" altLang="ja-JP" sz="1100" dirty="0"/>
              <a:t>400</a:t>
            </a:r>
            <a:r>
              <a:rPr lang="ja-JP" altLang="ja-JP" sz="1100" dirty="0"/>
              <a:t>万人と推計されて</a:t>
            </a:r>
            <a:r>
              <a:rPr lang="ja-JP" altLang="en-US" sz="1100" dirty="0"/>
              <a:t>います</a:t>
            </a:r>
            <a:r>
              <a:rPr lang="ja-JP" altLang="ja-JP" sz="1100" dirty="0"/>
              <a:t>。</a:t>
            </a:r>
            <a:endParaRPr lang="en-US" altLang="ja-JP" sz="1100" dirty="0"/>
          </a:p>
          <a:p>
            <a:pPr>
              <a:lnSpc>
                <a:spcPts val="1761"/>
              </a:lnSpc>
              <a:spcBef>
                <a:spcPts val="0"/>
              </a:spcBef>
            </a:pPr>
            <a:r>
              <a:rPr lang="ja-JP" altLang="en-US" sz="1100" dirty="0"/>
              <a:t>　</a:t>
            </a:r>
            <a:r>
              <a:rPr lang="ja-JP" altLang="ja-JP" sz="1100" dirty="0"/>
              <a:t>今後、認知症は誰もがかかわる身近な疾患となることが推測され、認知症の人を単に支えると考えるのではなく、認知症の人が認知症とともによりよく生きていくことができるような環境整備が必要で</a:t>
            </a:r>
            <a:r>
              <a:rPr lang="ja-JP" altLang="en-US" sz="1100" dirty="0"/>
              <a:t>あり</a:t>
            </a:r>
            <a:r>
              <a:rPr lang="ja-JP" altLang="ja-JP" sz="1100" dirty="0"/>
              <a:t>、医療、介護従事者のみならず、地域住民も含め誰もが認知症への正しい知識と理解を深めることが重要で</a:t>
            </a:r>
            <a:r>
              <a:rPr lang="ja-JP" altLang="en-US" sz="1100" dirty="0"/>
              <a:t>す</a:t>
            </a:r>
            <a:r>
              <a:rPr lang="ja-JP" altLang="ja-JP" sz="1100" dirty="0"/>
              <a:t>。</a:t>
            </a:r>
            <a:endParaRPr lang="ja-JP" altLang="ja-JP" sz="1100" kern="100" dirty="0">
              <a:solidFill>
                <a:srgbClr val="000000"/>
              </a:solidFill>
              <a:cs typeface="Times New Roman" panose="02020603050405020304" pitchFamily="18" charset="0"/>
            </a:endParaRPr>
          </a:p>
          <a:p>
            <a:pPr indent="139636" algn="just">
              <a:lnSpc>
                <a:spcPts val="1761"/>
              </a:lnSpc>
              <a:spcBef>
                <a:spcPts val="0"/>
              </a:spcBef>
              <a:spcAft>
                <a:spcPts val="0"/>
              </a:spcAft>
            </a:pPr>
            <a:endParaRPr lang="ja-JP" altLang="ja-JP" sz="1100" kern="100" dirty="0">
              <a:latin typeface="HGPｺﾞｼｯｸM" panose="020B0600000000000000" pitchFamily="50" charset="-128"/>
              <a:ea typeface="HGPｺﾞｼｯｸM" panose="020B0600000000000000" pitchFamily="50" charset="-128"/>
              <a:cs typeface="Times New Roman" panose="02020603050405020304" pitchFamily="18" charset="0"/>
            </a:endParaRPr>
          </a:p>
        </p:txBody>
      </p:sp>
    </p:spTree>
    <p:extLst>
      <p:ext uri="{BB962C8B-B14F-4D97-AF65-F5344CB8AC3E}">
        <p14:creationId xmlns:p14="http://schemas.microsoft.com/office/powerpoint/2010/main" val="1831499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ここからは好き勝手に喋っていい</a:t>
            </a:r>
            <a:endParaRPr kumimoji="1" lang="en-US" altLang="ja-JP" dirty="0"/>
          </a:p>
          <a:p>
            <a:r>
              <a:rPr kumimoji="1" lang="ja-JP" altLang="en-US"/>
              <a:t>認知症センターの診療と漢方について話します</a:t>
            </a:r>
            <a:endParaRPr kumimoji="1" lang="en-US" altLang="ja-JP" dirty="0"/>
          </a:p>
          <a:p>
            <a:r>
              <a:rPr kumimoji="1" lang="ja-JP" altLang="en-US"/>
              <a:t>中心症状では困らない</a:t>
            </a:r>
          </a:p>
        </p:txBody>
      </p:sp>
      <p:sp>
        <p:nvSpPr>
          <p:cNvPr id="4" name="スライド番号プレースホルダー 3"/>
          <p:cNvSpPr>
            <a:spLocks noGrp="1"/>
          </p:cNvSpPr>
          <p:nvPr>
            <p:ph type="sldNum" sz="quarter" idx="5"/>
          </p:nvPr>
        </p:nvSpPr>
        <p:spPr/>
        <p:txBody>
          <a:bodyPr/>
          <a:lstStyle/>
          <a:p>
            <a:fld id="{B9F21F69-F3E2-CD41-BA9D-C6B57FD61D84}" type="slidenum">
              <a:rPr kumimoji="1" lang="ja-JP" altLang="en-US" smtClean="0"/>
              <a:t>7</a:t>
            </a:fld>
            <a:endParaRPr kumimoji="1" lang="ja-JP" altLang="en-US"/>
          </a:p>
        </p:txBody>
      </p:sp>
    </p:spTree>
    <p:extLst>
      <p:ext uri="{BB962C8B-B14F-4D97-AF65-F5344CB8AC3E}">
        <p14:creationId xmlns:p14="http://schemas.microsoft.com/office/powerpoint/2010/main" val="122980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食欲増進ホルモンのグレリンを増加させる</a:t>
            </a:r>
          </a:p>
        </p:txBody>
      </p:sp>
      <p:sp>
        <p:nvSpPr>
          <p:cNvPr id="4" name="スライド番号プレースホルダー 3"/>
          <p:cNvSpPr>
            <a:spLocks noGrp="1"/>
          </p:cNvSpPr>
          <p:nvPr>
            <p:ph type="sldNum" sz="quarter" idx="5"/>
          </p:nvPr>
        </p:nvSpPr>
        <p:spPr/>
        <p:txBody>
          <a:bodyPr/>
          <a:lstStyle/>
          <a:p>
            <a:fld id="{CF47F9CB-EFC0-A24C-B309-5828D7AF7456}" type="slidenum">
              <a:rPr kumimoji="1" lang="ja-JP" altLang="en-US" smtClean="0"/>
              <a:t>12</a:t>
            </a:fld>
            <a:endParaRPr kumimoji="1" lang="ja-JP" altLang="en-US"/>
          </a:p>
        </p:txBody>
      </p:sp>
    </p:spTree>
    <p:extLst>
      <p:ext uri="{BB962C8B-B14F-4D97-AF65-F5344CB8AC3E}">
        <p14:creationId xmlns:p14="http://schemas.microsoft.com/office/powerpoint/2010/main" val="3455184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短半減期の薬剤は離脱症状を起こしやすい</a:t>
            </a:r>
          </a:p>
        </p:txBody>
      </p:sp>
      <p:sp>
        <p:nvSpPr>
          <p:cNvPr id="4" name="スライド番号プレースホルダー 3"/>
          <p:cNvSpPr>
            <a:spLocks noGrp="1"/>
          </p:cNvSpPr>
          <p:nvPr>
            <p:ph type="sldNum" sz="quarter" idx="5"/>
          </p:nvPr>
        </p:nvSpPr>
        <p:spPr/>
        <p:txBody>
          <a:bodyPr/>
          <a:lstStyle/>
          <a:p>
            <a:fld id="{4F271B55-E8FD-C144-95C4-3DD2C50186B6}" type="slidenum">
              <a:rPr kumimoji="1" lang="ja-JP" altLang="en-US" smtClean="0"/>
              <a:t>19</a:t>
            </a:fld>
            <a:endParaRPr kumimoji="1" lang="ja-JP" altLang="en-US"/>
          </a:p>
        </p:txBody>
      </p:sp>
    </p:spTree>
    <p:extLst>
      <p:ext uri="{BB962C8B-B14F-4D97-AF65-F5344CB8AC3E}">
        <p14:creationId xmlns:p14="http://schemas.microsoft.com/office/powerpoint/2010/main" val="2751526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u="none" strike="noStrike" kern="1200">
                <a:solidFill>
                  <a:schemeClr val="tx1"/>
                </a:solidFill>
                <a:effectLst/>
                <a:latin typeface="+mn-lt"/>
                <a:ea typeface="+mn-ea"/>
                <a:cs typeface="+mn-cs"/>
              </a:rPr>
              <a:t>脳の機能を低下させる睡眠薬</a:t>
            </a:r>
          </a:p>
          <a:p>
            <a:r>
              <a:rPr kumimoji="1" lang="ja-JP" altLang="en-US" sz="1200" b="0" i="0" u="none" strike="noStrike" kern="1200">
                <a:solidFill>
                  <a:schemeClr val="tx1"/>
                </a:solidFill>
                <a:effectLst/>
                <a:latin typeface="+mn-lt"/>
                <a:ea typeface="+mn-ea"/>
                <a:cs typeface="+mn-cs"/>
              </a:rPr>
              <a:t>自然な眠気を強くする睡眠薬</a:t>
            </a:r>
          </a:p>
        </p:txBody>
      </p:sp>
      <p:sp>
        <p:nvSpPr>
          <p:cNvPr id="4" name="スライド番号プレースホルダー 3"/>
          <p:cNvSpPr>
            <a:spLocks noGrp="1"/>
          </p:cNvSpPr>
          <p:nvPr>
            <p:ph type="sldNum" sz="quarter" idx="5"/>
          </p:nvPr>
        </p:nvSpPr>
        <p:spPr/>
        <p:txBody>
          <a:bodyPr/>
          <a:lstStyle/>
          <a:p>
            <a:fld id="{4F271B55-E8FD-C144-95C4-3DD2C50186B6}" type="slidenum">
              <a:rPr kumimoji="1" lang="ja-JP" altLang="en-US" smtClean="0"/>
              <a:t>21</a:t>
            </a:fld>
            <a:endParaRPr kumimoji="1" lang="ja-JP" altLang="en-US"/>
          </a:p>
        </p:txBody>
      </p:sp>
    </p:spTree>
    <p:extLst>
      <p:ext uri="{BB962C8B-B14F-4D97-AF65-F5344CB8AC3E}">
        <p14:creationId xmlns:p14="http://schemas.microsoft.com/office/powerpoint/2010/main" val="709669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夜寝ない。昼は自室で横になっている。しんどいって言うから。リクリエーションは？</a:t>
            </a:r>
            <a:endParaRPr kumimoji="1" lang="en-US" altLang="ja-JP" dirty="0"/>
          </a:p>
          <a:p>
            <a:r>
              <a:rPr kumimoji="1" lang="ja-JP" altLang="en-US"/>
              <a:t>眠れないのは悪夢だったり幻覚だったり</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不眠と考えベルソムラ処方で悪夢増えたり</a:t>
            </a:r>
          </a:p>
        </p:txBody>
      </p:sp>
      <p:sp>
        <p:nvSpPr>
          <p:cNvPr id="4" name="スライド番号プレースホルダー 3"/>
          <p:cNvSpPr>
            <a:spLocks noGrp="1"/>
          </p:cNvSpPr>
          <p:nvPr>
            <p:ph type="sldNum" sz="quarter" idx="5"/>
          </p:nvPr>
        </p:nvSpPr>
        <p:spPr/>
        <p:txBody>
          <a:bodyPr/>
          <a:lstStyle/>
          <a:p>
            <a:fld id="{4F271B55-E8FD-C144-95C4-3DD2C50186B6}" type="slidenum">
              <a:rPr kumimoji="1" lang="ja-JP" altLang="en-US" smtClean="0"/>
              <a:t>23</a:t>
            </a:fld>
            <a:endParaRPr kumimoji="1" lang="ja-JP" altLang="en-US"/>
          </a:p>
        </p:txBody>
      </p:sp>
    </p:spTree>
    <p:extLst>
      <p:ext uri="{BB962C8B-B14F-4D97-AF65-F5344CB8AC3E}">
        <p14:creationId xmlns:p14="http://schemas.microsoft.com/office/powerpoint/2010/main" val="2397302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3</a:t>
            </a:r>
            <a:r>
              <a:rPr kumimoji="1" lang="ja-JP" altLang="en-US"/>
              <a:t>ヶ月以上症状落ち着いていたら減量</a:t>
            </a:r>
          </a:p>
        </p:txBody>
      </p:sp>
      <p:sp>
        <p:nvSpPr>
          <p:cNvPr id="4" name="スライド番号プレースホルダー 3"/>
          <p:cNvSpPr>
            <a:spLocks noGrp="1"/>
          </p:cNvSpPr>
          <p:nvPr>
            <p:ph type="sldNum" sz="quarter" idx="5"/>
          </p:nvPr>
        </p:nvSpPr>
        <p:spPr/>
        <p:txBody>
          <a:bodyPr/>
          <a:lstStyle/>
          <a:p>
            <a:fld id="{B9F21F69-F3E2-CD41-BA9D-C6B57FD61D84}" type="slidenum">
              <a:rPr kumimoji="1" lang="ja-JP" altLang="en-US" smtClean="0"/>
              <a:t>25</a:t>
            </a:fld>
            <a:endParaRPr kumimoji="1" lang="ja-JP" altLang="en-US"/>
          </a:p>
        </p:txBody>
      </p:sp>
    </p:spTree>
    <p:extLst>
      <p:ext uri="{BB962C8B-B14F-4D97-AF65-F5344CB8AC3E}">
        <p14:creationId xmlns:p14="http://schemas.microsoft.com/office/powerpoint/2010/main" val="3689686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3</a:t>
            </a:r>
            <a:r>
              <a:rPr kumimoji="1" lang="ja-JP" altLang="en-US"/>
              <a:t>ヶ月以上症状落ち着いていたら減量</a:t>
            </a:r>
          </a:p>
        </p:txBody>
      </p:sp>
      <p:sp>
        <p:nvSpPr>
          <p:cNvPr id="4" name="スライド番号プレースホルダー 3"/>
          <p:cNvSpPr>
            <a:spLocks noGrp="1"/>
          </p:cNvSpPr>
          <p:nvPr>
            <p:ph type="sldNum" sz="quarter" idx="5"/>
          </p:nvPr>
        </p:nvSpPr>
        <p:spPr/>
        <p:txBody>
          <a:bodyPr/>
          <a:lstStyle/>
          <a:p>
            <a:fld id="{B9F21F69-F3E2-CD41-BA9D-C6B57FD61D84}" type="slidenum">
              <a:rPr kumimoji="1" lang="ja-JP" altLang="en-US" smtClean="0"/>
              <a:t>26</a:t>
            </a:fld>
            <a:endParaRPr kumimoji="1" lang="ja-JP" altLang="en-US"/>
          </a:p>
        </p:txBody>
      </p:sp>
    </p:spTree>
    <p:extLst>
      <p:ext uri="{BB962C8B-B14F-4D97-AF65-F5344CB8AC3E}">
        <p14:creationId xmlns:p14="http://schemas.microsoft.com/office/powerpoint/2010/main" val="2007191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7831C0-E41B-6148-BCBA-BA76E881539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34CB2FB-341B-834B-95FC-B976D20CE4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D4DDED5-49A5-194F-B781-32DD06050745}"/>
              </a:ext>
            </a:extLst>
          </p:cNvPr>
          <p:cNvSpPr>
            <a:spLocks noGrp="1"/>
          </p:cNvSpPr>
          <p:nvPr>
            <p:ph type="dt" sz="half" idx="10"/>
          </p:nvPr>
        </p:nvSpPr>
        <p:spPr/>
        <p:txBody>
          <a:bodyPr/>
          <a:lstStyle/>
          <a:p>
            <a:fld id="{70BCA331-C15C-254C-9610-0716532E63DD}" type="datetimeFigureOut">
              <a:rPr kumimoji="1" lang="ja-JP" altLang="en-US" smtClean="0"/>
              <a:t>2020/8/5</a:t>
            </a:fld>
            <a:endParaRPr kumimoji="1" lang="ja-JP" altLang="en-US"/>
          </a:p>
        </p:txBody>
      </p:sp>
      <p:sp>
        <p:nvSpPr>
          <p:cNvPr id="5" name="フッター プレースホルダー 4">
            <a:extLst>
              <a:ext uri="{FF2B5EF4-FFF2-40B4-BE49-F238E27FC236}">
                <a16:creationId xmlns:a16="http://schemas.microsoft.com/office/drawing/2014/main" id="{26C5D760-DBE7-1D43-9AD2-3F5E7D3BD98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37CD9F4-8A7A-F842-B14F-0AEDB45A21DC}"/>
              </a:ext>
            </a:extLst>
          </p:cNvPr>
          <p:cNvSpPr>
            <a:spLocks noGrp="1"/>
          </p:cNvSpPr>
          <p:nvPr>
            <p:ph type="sldNum" sz="quarter" idx="12"/>
          </p:nvPr>
        </p:nvSpPr>
        <p:spPr/>
        <p:txBody>
          <a:bodyPr/>
          <a:lstStyle/>
          <a:p>
            <a:fld id="{7980AD00-E5BF-F34A-9921-05E28E5B5F9D}" type="slidenum">
              <a:rPr kumimoji="1" lang="ja-JP" altLang="en-US" smtClean="0"/>
              <a:t>‹#›</a:t>
            </a:fld>
            <a:endParaRPr kumimoji="1" lang="ja-JP" altLang="en-US"/>
          </a:p>
        </p:txBody>
      </p:sp>
    </p:spTree>
    <p:extLst>
      <p:ext uri="{BB962C8B-B14F-4D97-AF65-F5344CB8AC3E}">
        <p14:creationId xmlns:p14="http://schemas.microsoft.com/office/powerpoint/2010/main" val="3013041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F769B2-D679-8F4A-8F44-09346E8B0A7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08954D8-265A-E748-8997-2FAFD625476B}"/>
              </a:ext>
            </a:extLst>
          </p:cNvPr>
          <p:cNvSpPr>
            <a:spLocks noGrp="1"/>
          </p:cNvSpPr>
          <p:nvPr>
            <p:ph idx="1"/>
          </p:nvPr>
        </p:nvSpPr>
        <p:spPr/>
        <p:txBody>
          <a:body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8AEB9B7-A762-BE4B-8035-1765968768B9}"/>
              </a:ext>
            </a:extLst>
          </p:cNvPr>
          <p:cNvSpPr>
            <a:spLocks noGrp="1"/>
          </p:cNvSpPr>
          <p:nvPr>
            <p:ph type="dt" sz="half" idx="10"/>
          </p:nvPr>
        </p:nvSpPr>
        <p:spPr/>
        <p:txBody>
          <a:bodyPr/>
          <a:lstStyle/>
          <a:p>
            <a:fld id="{70BCA331-C15C-254C-9610-0716532E63DD}" type="datetimeFigureOut">
              <a:rPr kumimoji="1" lang="ja-JP" altLang="en-US" smtClean="0"/>
              <a:t>2020/8/5</a:t>
            </a:fld>
            <a:endParaRPr kumimoji="1" lang="ja-JP" altLang="en-US"/>
          </a:p>
        </p:txBody>
      </p:sp>
      <p:sp>
        <p:nvSpPr>
          <p:cNvPr id="5" name="フッター プレースホルダー 4">
            <a:extLst>
              <a:ext uri="{FF2B5EF4-FFF2-40B4-BE49-F238E27FC236}">
                <a16:creationId xmlns:a16="http://schemas.microsoft.com/office/drawing/2014/main" id="{A349A1EC-CD07-BB48-89CF-7BD37D1CDA9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1684C60-12FD-BE49-A6B2-4B17D4109D44}"/>
              </a:ext>
            </a:extLst>
          </p:cNvPr>
          <p:cNvSpPr>
            <a:spLocks noGrp="1"/>
          </p:cNvSpPr>
          <p:nvPr>
            <p:ph type="sldNum" sz="quarter" idx="12"/>
          </p:nvPr>
        </p:nvSpPr>
        <p:spPr/>
        <p:txBody>
          <a:bodyPr/>
          <a:lstStyle/>
          <a:p>
            <a:fld id="{7980AD00-E5BF-F34A-9921-05E28E5B5F9D}" type="slidenum">
              <a:rPr kumimoji="1" lang="ja-JP" altLang="en-US" smtClean="0"/>
              <a:t>‹#›</a:t>
            </a:fld>
            <a:endParaRPr kumimoji="1" lang="ja-JP" altLang="en-US"/>
          </a:p>
        </p:txBody>
      </p:sp>
    </p:spTree>
    <p:extLst>
      <p:ext uri="{BB962C8B-B14F-4D97-AF65-F5344CB8AC3E}">
        <p14:creationId xmlns:p14="http://schemas.microsoft.com/office/powerpoint/2010/main" val="373489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BEDCB3-380B-104C-BC3F-BFE841B1B3F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1CAF6F3-18FB-6C49-A4A9-753F25A869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B31A3F9-7B6E-5048-A8A8-AC0C0DE0535B}"/>
              </a:ext>
            </a:extLst>
          </p:cNvPr>
          <p:cNvSpPr>
            <a:spLocks noGrp="1"/>
          </p:cNvSpPr>
          <p:nvPr>
            <p:ph type="dt" sz="half" idx="10"/>
          </p:nvPr>
        </p:nvSpPr>
        <p:spPr/>
        <p:txBody>
          <a:bodyPr/>
          <a:lstStyle/>
          <a:p>
            <a:fld id="{70BCA331-C15C-254C-9610-0716532E63DD}" type="datetimeFigureOut">
              <a:rPr kumimoji="1" lang="ja-JP" altLang="en-US" smtClean="0"/>
              <a:t>2020/8/5</a:t>
            </a:fld>
            <a:endParaRPr kumimoji="1" lang="ja-JP" altLang="en-US"/>
          </a:p>
        </p:txBody>
      </p:sp>
      <p:sp>
        <p:nvSpPr>
          <p:cNvPr id="5" name="フッター プレースホルダー 4">
            <a:extLst>
              <a:ext uri="{FF2B5EF4-FFF2-40B4-BE49-F238E27FC236}">
                <a16:creationId xmlns:a16="http://schemas.microsoft.com/office/drawing/2014/main" id="{7671D3AC-15A8-234B-839E-366E3BBDC0F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EA4C428-DD32-8A4D-97BF-23177B140B69}"/>
              </a:ext>
            </a:extLst>
          </p:cNvPr>
          <p:cNvSpPr>
            <a:spLocks noGrp="1"/>
          </p:cNvSpPr>
          <p:nvPr>
            <p:ph type="sldNum" sz="quarter" idx="12"/>
          </p:nvPr>
        </p:nvSpPr>
        <p:spPr/>
        <p:txBody>
          <a:bodyPr/>
          <a:lstStyle/>
          <a:p>
            <a:fld id="{7980AD00-E5BF-F34A-9921-05E28E5B5F9D}" type="slidenum">
              <a:rPr kumimoji="1" lang="ja-JP" altLang="en-US" smtClean="0"/>
              <a:t>‹#›</a:t>
            </a:fld>
            <a:endParaRPr kumimoji="1" lang="ja-JP" altLang="en-US"/>
          </a:p>
        </p:txBody>
      </p:sp>
    </p:spTree>
    <p:extLst>
      <p:ext uri="{BB962C8B-B14F-4D97-AF65-F5344CB8AC3E}">
        <p14:creationId xmlns:p14="http://schemas.microsoft.com/office/powerpoint/2010/main" val="3171665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BC79C0-1D8C-0D45-A1F2-7422E877760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49B2C78-19AF-C847-B919-0D87A9A50F73}"/>
              </a:ext>
            </a:extLst>
          </p:cNvPr>
          <p:cNvSpPr>
            <a:spLocks noGrp="1"/>
          </p:cNvSpPr>
          <p:nvPr>
            <p:ph sz="half" idx="1"/>
          </p:nvPr>
        </p:nvSpPr>
        <p:spPr>
          <a:xfrm>
            <a:off x="838200" y="1825625"/>
            <a:ext cx="5181600" cy="4351338"/>
          </a:xfrm>
        </p:spPr>
        <p:txBody>
          <a:body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0278F91A-7663-0D4F-A188-8BBC0D6FFB5C}"/>
              </a:ext>
            </a:extLst>
          </p:cNvPr>
          <p:cNvSpPr>
            <a:spLocks noGrp="1"/>
          </p:cNvSpPr>
          <p:nvPr>
            <p:ph sz="half" idx="2"/>
          </p:nvPr>
        </p:nvSpPr>
        <p:spPr>
          <a:xfrm>
            <a:off x="6172200" y="1825625"/>
            <a:ext cx="5181600" cy="4351338"/>
          </a:xfrm>
        </p:spPr>
        <p:txBody>
          <a:body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6C78D06-1490-0344-B603-CDEF9A58B365}"/>
              </a:ext>
            </a:extLst>
          </p:cNvPr>
          <p:cNvSpPr>
            <a:spLocks noGrp="1"/>
          </p:cNvSpPr>
          <p:nvPr>
            <p:ph type="dt" sz="half" idx="10"/>
          </p:nvPr>
        </p:nvSpPr>
        <p:spPr/>
        <p:txBody>
          <a:bodyPr/>
          <a:lstStyle/>
          <a:p>
            <a:fld id="{70BCA331-C15C-254C-9610-0716532E63DD}" type="datetimeFigureOut">
              <a:rPr kumimoji="1" lang="ja-JP" altLang="en-US" smtClean="0"/>
              <a:t>2020/8/5</a:t>
            </a:fld>
            <a:endParaRPr kumimoji="1" lang="ja-JP" altLang="en-US"/>
          </a:p>
        </p:txBody>
      </p:sp>
      <p:sp>
        <p:nvSpPr>
          <p:cNvPr id="6" name="フッター プレースホルダー 5">
            <a:extLst>
              <a:ext uri="{FF2B5EF4-FFF2-40B4-BE49-F238E27FC236}">
                <a16:creationId xmlns:a16="http://schemas.microsoft.com/office/drawing/2014/main" id="{29FFEE6B-BBAB-8840-BEA2-5AB7831179A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82CEE36-A5C6-B849-BCD3-E228ABB0238E}"/>
              </a:ext>
            </a:extLst>
          </p:cNvPr>
          <p:cNvSpPr>
            <a:spLocks noGrp="1"/>
          </p:cNvSpPr>
          <p:nvPr>
            <p:ph type="sldNum" sz="quarter" idx="12"/>
          </p:nvPr>
        </p:nvSpPr>
        <p:spPr/>
        <p:txBody>
          <a:bodyPr/>
          <a:lstStyle/>
          <a:p>
            <a:fld id="{7980AD00-E5BF-F34A-9921-05E28E5B5F9D}" type="slidenum">
              <a:rPr kumimoji="1" lang="ja-JP" altLang="en-US" smtClean="0"/>
              <a:t>‹#›</a:t>
            </a:fld>
            <a:endParaRPr kumimoji="1" lang="ja-JP" altLang="en-US"/>
          </a:p>
        </p:txBody>
      </p:sp>
    </p:spTree>
    <p:extLst>
      <p:ext uri="{BB962C8B-B14F-4D97-AF65-F5344CB8AC3E}">
        <p14:creationId xmlns:p14="http://schemas.microsoft.com/office/powerpoint/2010/main" val="458286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C2B80E-762A-F245-82C8-9F186D078F0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DF17E33-ACC3-7B41-81A3-E5AB7483C4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A099AF3A-C18B-0B45-8DED-1E23BEA6ECD4}"/>
              </a:ext>
            </a:extLst>
          </p:cNvPr>
          <p:cNvSpPr>
            <a:spLocks noGrp="1"/>
          </p:cNvSpPr>
          <p:nvPr>
            <p:ph sz="half" idx="2"/>
          </p:nvPr>
        </p:nvSpPr>
        <p:spPr>
          <a:xfrm>
            <a:off x="839788" y="2505075"/>
            <a:ext cx="5157787" cy="3684588"/>
          </a:xfrm>
        </p:spPr>
        <p:txBody>
          <a:body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8B03508-3DBD-D64F-AAE0-1C27E19195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6" name="コンテンツ プレースホルダー 5">
            <a:extLst>
              <a:ext uri="{FF2B5EF4-FFF2-40B4-BE49-F238E27FC236}">
                <a16:creationId xmlns:a16="http://schemas.microsoft.com/office/drawing/2014/main" id="{2104AEE6-1B8E-434D-9E5F-349C26728EB6}"/>
              </a:ext>
            </a:extLst>
          </p:cNvPr>
          <p:cNvSpPr>
            <a:spLocks noGrp="1"/>
          </p:cNvSpPr>
          <p:nvPr>
            <p:ph sz="quarter" idx="4"/>
          </p:nvPr>
        </p:nvSpPr>
        <p:spPr>
          <a:xfrm>
            <a:off x="6172200" y="2505075"/>
            <a:ext cx="5183188" cy="3684588"/>
          </a:xfrm>
        </p:spPr>
        <p:txBody>
          <a:body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50C2F58-3A3B-8C49-8015-B105EB7151AB}"/>
              </a:ext>
            </a:extLst>
          </p:cNvPr>
          <p:cNvSpPr>
            <a:spLocks noGrp="1"/>
          </p:cNvSpPr>
          <p:nvPr>
            <p:ph type="dt" sz="half" idx="10"/>
          </p:nvPr>
        </p:nvSpPr>
        <p:spPr/>
        <p:txBody>
          <a:bodyPr/>
          <a:lstStyle/>
          <a:p>
            <a:fld id="{70BCA331-C15C-254C-9610-0716532E63DD}" type="datetimeFigureOut">
              <a:rPr kumimoji="1" lang="ja-JP" altLang="en-US" smtClean="0"/>
              <a:t>2020/8/5</a:t>
            </a:fld>
            <a:endParaRPr kumimoji="1" lang="ja-JP" altLang="en-US"/>
          </a:p>
        </p:txBody>
      </p:sp>
      <p:sp>
        <p:nvSpPr>
          <p:cNvPr id="8" name="フッター プレースホルダー 7">
            <a:extLst>
              <a:ext uri="{FF2B5EF4-FFF2-40B4-BE49-F238E27FC236}">
                <a16:creationId xmlns:a16="http://schemas.microsoft.com/office/drawing/2014/main" id="{619B8671-DBF3-D94D-8712-7940AC8D5C28}"/>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04B0E0E-6487-2B41-A8B3-346F260BB0A7}"/>
              </a:ext>
            </a:extLst>
          </p:cNvPr>
          <p:cNvSpPr>
            <a:spLocks noGrp="1"/>
          </p:cNvSpPr>
          <p:nvPr>
            <p:ph type="sldNum" sz="quarter" idx="12"/>
          </p:nvPr>
        </p:nvSpPr>
        <p:spPr/>
        <p:txBody>
          <a:bodyPr/>
          <a:lstStyle/>
          <a:p>
            <a:fld id="{7980AD00-E5BF-F34A-9921-05E28E5B5F9D}" type="slidenum">
              <a:rPr kumimoji="1" lang="ja-JP" altLang="en-US" smtClean="0"/>
              <a:t>‹#›</a:t>
            </a:fld>
            <a:endParaRPr kumimoji="1" lang="ja-JP" altLang="en-US"/>
          </a:p>
        </p:txBody>
      </p:sp>
    </p:spTree>
    <p:extLst>
      <p:ext uri="{BB962C8B-B14F-4D97-AF65-F5344CB8AC3E}">
        <p14:creationId xmlns:p14="http://schemas.microsoft.com/office/powerpoint/2010/main" val="4231123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7C8F6B-C0F3-8A4A-B6E5-4E0CCF9C03D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7E894A9-38E1-2643-99E2-4FB2608CE774}"/>
              </a:ext>
            </a:extLst>
          </p:cNvPr>
          <p:cNvSpPr>
            <a:spLocks noGrp="1"/>
          </p:cNvSpPr>
          <p:nvPr>
            <p:ph type="dt" sz="half" idx="10"/>
          </p:nvPr>
        </p:nvSpPr>
        <p:spPr/>
        <p:txBody>
          <a:bodyPr/>
          <a:lstStyle/>
          <a:p>
            <a:fld id="{70BCA331-C15C-254C-9610-0716532E63DD}" type="datetimeFigureOut">
              <a:rPr kumimoji="1" lang="ja-JP" altLang="en-US" smtClean="0"/>
              <a:t>2020/8/5</a:t>
            </a:fld>
            <a:endParaRPr kumimoji="1" lang="ja-JP" altLang="en-US"/>
          </a:p>
        </p:txBody>
      </p:sp>
      <p:sp>
        <p:nvSpPr>
          <p:cNvPr id="4" name="フッター プレースホルダー 3">
            <a:extLst>
              <a:ext uri="{FF2B5EF4-FFF2-40B4-BE49-F238E27FC236}">
                <a16:creationId xmlns:a16="http://schemas.microsoft.com/office/drawing/2014/main" id="{A61CD502-914F-8C4B-A902-8F3C87797AA9}"/>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4C1E78C-8C63-BB4D-9F74-8AB5BE607CAD}"/>
              </a:ext>
            </a:extLst>
          </p:cNvPr>
          <p:cNvSpPr>
            <a:spLocks noGrp="1"/>
          </p:cNvSpPr>
          <p:nvPr>
            <p:ph type="sldNum" sz="quarter" idx="12"/>
          </p:nvPr>
        </p:nvSpPr>
        <p:spPr/>
        <p:txBody>
          <a:bodyPr/>
          <a:lstStyle/>
          <a:p>
            <a:fld id="{7980AD00-E5BF-F34A-9921-05E28E5B5F9D}" type="slidenum">
              <a:rPr kumimoji="1" lang="ja-JP" altLang="en-US" smtClean="0"/>
              <a:t>‹#›</a:t>
            </a:fld>
            <a:endParaRPr kumimoji="1" lang="ja-JP" altLang="en-US"/>
          </a:p>
        </p:txBody>
      </p:sp>
    </p:spTree>
    <p:extLst>
      <p:ext uri="{BB962C8B-B14F-4D97-AF65-F5344CB8AC3E}">
        <p14:creationId xmlns:p14="http://schemas.microsoft.com/office/powerpoint/2010/main" val="3812159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5E8500E3-9BB5-6647-9093-B4874C078496}"/>
              </a:ext>
            </a:extLst>
          </p:cNvPr>
          <p:cNvSpPr>
            <a:spLocks noGrp="1"/>
          </p:cNvSpPr>
          <p:nvPr>
            <p:ph type="dt" sz="half" idx="10"/>
          </p:nvPr>
        </p:nvSpPr>
        <p:spPr/>
        <p:txBody>
          <a:bodyPr/>
          <a:lstStyle/>
          <a:p>
            <a:fld id="{70BCA331-C15C-254C-9610-0716532E63DD}" type="datetimeFigureOut">
              <a:rPr kumimoji="1" lang="ja-JP" altLang="en-US" smtClean="0"/>
              <a:t>2020/8/5</a:t>
            </a:fld>
            <a:endParaRPr kumimoji="1" lang="ja-JP" altLang="en-US"/>
          </a:p>
        </p:txBody>
      </p:sp>
      <p:sp>
        <p:nvSpPr>
          <p:cNvPr id="3" name="フッター プレースホルダー 2">
            <a:extLst>
              <a:ext uri="{FF2B5EF4-FFF2-40B4-BE49-F238E27FC236}">
                <a16:creationId xmlns:a16="http://schemas.microsoft.com/office/drawing/2014/main" id="{C9E04AAE-51D2-644B-8A3F-34A8913FA5F6}"/>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F8F664D-DAC2-C24A-BE1C-F4D2C68E535C}"/>
              </a:ext>
            </a:extLst>
          </p:cNvPr>
          <p:cNvSpPr>
            <a:spLocks noGrp="1"/>
          </p:cNvSpPr>
          <p:nvPr>
            <p:ph type="sldNum" sz="quarter" idx="12"/>
          </p:nvPr>
        </p:nvSpPr>
        <p:spPr/>
        <p:txBody>
          <a:bodyPr/>
          <a:lstStyle/>
          <a:p>
            <a:fld id="{7980AD00-E5BF-F34A-9921-05E28E5B5F9D}" type="slidenum">
              <a:rPr kumimoji="1" lang="ja-JP" altLang="en-US" smtClean="0"/>
              <a:t>‹#›</a:t>
            </a:fld>
            <a:endParaRPr kumimoji="1" lang="ja-JP" altLang="en-US"/>
          </a:p>
        </p:txBody>
      </p:sp>
    </p:spTree>
    <p:extLst>
      <p:ext uri="{BB962C8B-B14F-4D97-AF65-F5344CB8AC3E}">
        <p14:creationId xmlns:p14="http://schemas.microsoft.com/office/powerpoint/2010/main" val="346533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9E40E2-7E67-F145-994D-FD1EC43DED6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F4BC1C9-97F4-F141-9DCB-F872980D69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B48580F-DCEF-6443-86F3-EBAB5DF226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1634F2A-104C-6542-B00C-E6B637A917A6}"/>
              </a:ext>
            </a:extLst>
          </p:cNvPr>
          <p:cNvSpPr>
            <a:spLocks noGrp="1"/>
          </p:cNvSpPr>
          <p:nvPr>
            <p:ph type="dt" sz="half" idx="10"/>
          </p:nvPr>
        </p:nvSpPr>
        <p:spPr/>
        <p:txBody>
          <a:bodyPr/>
          <a:lstStyle/>
          <a:p>
            <a:fld id="{70BCA331-C15C-254C-9610-0716532E63DD}" type="datetimeFigureOut">
              <a:rPr kumimoji="1" lang="ja-JP" altLang="en-US" smtClean="0"/>
              <a:t>2020/8/5</a:t>
            </a:fld>
            <a:endParaRPr kumimoji="1" lang="ja-JP" altLang="en-US"/>
          </a:p>
        </p:txBody>
      </p:sp>
      <p:sp>
        <p:nvSpPr>
          <p:cNvPr id="6" name="フッター プレースホルダー 5">
            <a:extLst>
              <a:ext uri="{FF2B5EF4-FFF2-40B4-BE49-F238E27FC236}">
                <a16:creationId xmlns:a16="http://schemas.microsoft.com/office/drawing/2014/main" id="{F2F1371E-D5FA-0D4A-8D0A-8E34C7D3A46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617655A-E505-A249-9144-B15C351B7BE2}"/>
              </a:ext>
            </a:extLst>
          </p:cNvPr>
          <p:cNvSpPr>
            <a:spLocks noGrp="1"/>
          </p:cNvSpPr>
          <p:nvPr>
            <p:ph type="sldNum" sz="quarter" idx="12"/>
          </p:nvPr>
        </p:nvSpPr>
        <p:spPr/>
        <p:txBody>
          <a:bodyPr/>
          <a:lstStyle/>
          <a:p>
            <a:fld id="{7980AD00-E5BF-F34A-9921-05E28E5B5F9D}" type="slidenum">
              <a:rPr kumimoji="1" lang="ja-JP" altLang="en-US" smtClean="0"/>
              <a:t>‹#›</a:t>
            </a:fld>
            <a:endParaRPr kumimoji="1" lang="ja-JP" altLang="en-US"/>
          </a:p>
        </p:txBody>
      </p:sp>
    </p:spTree>
    <p:extLst>
      <p:ext uri="{BB962C8B-B14F-4D97-AF65-F5344CB8AC3E}">
        <p14:creationId xmlns:p14="http://schemas.microsoft.com/office/powerpoint/2010/main" val="1472267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5AEF9A-6874-7F4A-A7DC-D9161B1EBCD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D20C9E80-77ED-FE4F-A538-57D1C80ED0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87D0C328-AB1C-6E4B-83A7-3F5BDF4460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31A2565-1B5F-9141-9728-D0F22F38FB3B}"/>
              </a:ext>
            </a:extLst>
          </p:cNvPr>
          <p:cNvSpPr>
            <a:spLocks noGrp="1"/>
          </p:cNvSpPr>
          <p:nvPr>
            <p:ph type="dt" sz="half" idx="10"/>
          </p:nvPr>
        </p:nvSpPr>
        <p:spPr/>
        <p:txBody>
          <a:bodyPr/>
          <a:lstStyle/>
          <a:p>
            <a:fld id="{70BCA331-C15C-254C-9610-0716532E63DD}" type="datetimeFigureOut">
              <a:rPr kumimoji="1" lang="ja-JP" altLang="en-US" smtClean="0"/>
              <a:t>2020/8/5</a:t>
            </a:fld>
            <a:endParaRPr kumimoji="1" lang="ja-JP" altLang="en-US"/>
          </a:p>
        </p:txBody>
      </p:sp>
      <p:sp>
        <p:nvSpPr>
          <p:cNvPr id="6" name="フッター プレースホルダー 5">
            <a:extLst>
              <a:ext uri="{FF2B5EF4-FFF2-40B4-BE49-F238E27FC236}">
                <a16:creationId xmlns:a16="http://schemas.microsoft.com/office/drawing/2014/main" id="{0A1AC899-0F5E-9E40-AB9D-19706018B8F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A570F33-09AC-264F-BD86-D15A358C4372}"/>
              </a:ext>
            </a:extLst>
          </p:cNvPr>
          <p:cNvSpPr>
            <a:spLocks noGrp="1"/>
          </p:cNvSpPr>
          <p:nvPr>
            <p:ph type="sldNum" sz="quarter" idx="12"/>
          </p:nvPr>
        </p:nvSpPr>
        <p:spPr/>
        <p:txBody>
          <a:bodyPr/>
          <a:lstStyle/>
          <a:p>
            <a:fld id="{7980AD00-E5BF-F34A-9921-05E28E5B5F9D}" type="slidenum">
              <a:rPr kumimoji="1" lang="ja-JP" altLang="en-US" smtClean="0"/>
              <a:t>‹#›</a:t>
            </a:fld>
            <a:endParaRPr kumimoji="1" lang="ja-JP" altLang="en-US"/>
          </a:p>
        </p:txBody>
      </p:sp>
    </p:spTree>
    <p:extLst>
      <p:ext uri="{BB962C8B-B14F-4D97-AF65-F5344CB8AC3E}">
        <p14:creationId xmlns:p14="http://schemas.microsoft.com/office/powerpoint/2010/main" val="280440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9D2608-18F2-CF45-9874-4ED678A53DA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73B3768-B7EE-E942-A82C-8791181670FE}"/>
              </a:ext>
            </a:extLst>
          </p:cNvPr>
          <p:cNvSpPr>
            <a:spLocks noGrp="1"/>
          </p:cNvSpPr>
          <p:nvPr>
            <p:ph type="body" orient="vert" idx="1"/>
          </p:nvPr>
        </p:nvSpPr>
        <p:spPr/>
        <p:txBody>
          <a:bodyPr vert="eaVert"/>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E35BB54-FAF5-8C4E-B249-FDD39D3A85DE}"/>
              </a:ext>
            </a:extLst>
          </p:cNvPr>
          <p:cNvSpPr>
            <a:spLocks noGrp="1"/>
          </p:cNvSpPr>
          <p:nvPr>
            <p:ph type="dt" sz="half" idx="10"/>
          </p:nvPr>
        </p:nvSpPr>
        <p:spPr/>
        <p:txBody>
          <a:bodyPr/>
          <a:lstStyle/>
          <a:p>
            <a:fld id="{70BCA331-C15C-254C-9610-0716532E63DD}" type="datetimeFigureOut">
              <a:rPr kumimoji="1" lang="ja-JP" altLang="en-US" smtClean="0"/>
              <a:t>2020/8/5</a:t>
            </a:fld>
            <a:endParaRPr kumimoji="1" lang="ja-JP" altLang="en-US"/>
          </a:p>
        </p:txBody>
      </p:sp>
      <p:sp>
        <p:nvSpPr>
          <p:cNvPr id="5" name="フッター プレースホルダー 4">
            <a:extLst>
              <a:ext uri="{FF2B5EF4-FFF2-40B4-BE49-F238E27FC236}">
                <a16:creationId xmlns:a16="http://schemas.microsoft.com/office/drawing/2014/main" id="{8AB19C18-561B-2749-BB1D-2D8BFEC93D1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CE116CB-9A08-984B-A454-EB45D9760758}"/>
              </a:ext>
            </a:extLst>
          </p:cNvPr>
          <p:cNvSpPr>
            <a:spLocks noGrp="1"/>
          </p:cNvSpPr>
          <p:nvPr>
            <p:ph type="sldNum" sz="quarter" idx="12"/>
          </p:nvPr>
        </p:nvSpPr>
        <p:spPr/>
        <p:txBody>
          <a:bodyPr/>
          <a:lstStyle/>
          <a:p>
            <a:fld id="{7980AD00-E5BF-F34A-9921-05E28E5B5F9D}" type="slidenum">
              <a:rPr kumimoji="1" lang="ja-JP" altLang="en-US" smtClean="0"/>
              <a:t>‹#›</a:t>
            </a:fld>
            <a:endParaRPr kumimoji="1" lang="ja-JP" altLang="en-US"/>
          </a:p>
        </p:txBody>
      </p:sp>
    </p:spTree>
    <p:extLst>
      <p:ext uri="{BB962C8B-B14F-4D97-AF65-F5344CB8AC3E}">
        <p14:creationId xmlns:p14="http://schemas.microsoft.com/office/powerpoint/2010/main" val="1175044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93972DCE-852C-6C4F-AA4F-5419E497561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CFACC61-4F33-9046-9994-3674785DC3EE}"/>
              </a:ext>
            </a:extLst>
          </p:cNvPr>
          <p:cNvSpPr>
            <a:spLocks noGrp="1"/>
          </p:cNvSpPr>
          <p:nvPr>
            <p:ph type="body" orient="vert" idx="1"/>
          </p:nvPr>
        </p:nvSpPr>
        <p:spPr>
          <a:xfrm>
            <a:off x="838200" y="365125"/>
            <a:ext cx="7734300" cy="5811838"/>
          </a:xfrm>
        </p:spPr>
        <p:txBody>
          <a:bodyPr vert="eaVert"/>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38F8861-D5D1-EF4D-8371-B1AD746B3C4A}"/>
              </a:ext>
            </a:extLst>
          </p:cNvPr>
          <p:cNvSpPr>
            <a:spLocks noGrp="1"/>
          </p:cNvSpPr>
          <p:nvPr>
            <p:ph type="dt" sz="half" idx="10"/>
          </p:nvPr>
        </p:nvSpPr>
        <p:spPr/>
        <p:txBody>
          <a:bodyPr/>
          <a:lstStyle/>
          <a:p>
            <a:fld id="{70BCA331-C15C-254C-9610-0716532E63DD}" type="datetimeFigureOut">
              <a:rPr kumimoji="1" lang="ja-JP" altLang="en-US" smtClean="0"/>
              <a:t>2020/8/5</a:t>
            </a:fld>
            <a:endParaRPr kumimoji="1" lang="ja-JP" altLang="en-US"/>
          </a:p>
        </p:txBody>
      </p:sp>
      <p:sp>
        <p:nvSpPr>
          <p:cNvPr id="5" name="フッター プレースホルダー 4">
            <a:extLst>
              <a:ext uri="{FF2B5EF4-FFF2-40B4-BE49-F238E27FC236}">
                <a16:creationId xmlns:a16="http://schemas.microsoft.com/office/drawing/2014/main" id="{ED3697D0-1811-634B-8381-BA244DA3FD5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E2062D4-EC98-9647-AE7B-3C24A2BE0FD4}"/>
              </a:ext>
            </a:extLst>
          </p:cNvPr>
          <p:cNvSpPr>
            <a:spLocks noGrp="1"/>
          </p:cNvSpPr>
          <p:nvPr>
            <p:ph type="sldNum" sz="quarter" idx="12"/>
          </p:nvPr>
        </p:nvSpPr>
        <p:spPr/>
        <p:txBody>
          <a:bodyPr/>
          <a:lstStyle/>
          <a:p>
            <a:fld id="{7980AD00-E5BF-F34A-9921-05E28E5B5F9D}" type="slidenum">
              <a:rPr kumimoji="1" lang="ja-JP" altLang="en-US" smtClean="0"/>
              <a:t>‹#›</a:t>
            </a:fld>
            <a:endParaRPr kumimoji="1" lang="ja-JP" altLang="en-US"/>
          </a:p>
        </p:txBody>
      </p:sp>
    </p:spTree>
    <p:extLst>
      <p:ext uri="{BB962C8B-B14F-4D97-AF65-F5344CB8AC3E}">
        <p14:creationId xmlns:p14="http://schemas.microsoft.com/office/powerpoint/2010/main" val="4243147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3F24520-149F-DA48-BA42-81FDA40642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568E3D1-B94C-794B-88F2-7B7D3C752E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67876C5-B99F-294E-8674-C41D7D3DCB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A331-C15C-254C-9610-0716532E63DD}" type="datetimeFigureOut">
              <a:rPr kumimoji="1" lang="ja-JP" altLang="en-US" smtClean="0"/>
              <a:t>2020/8/5</a:t>
            </a:fld>
            <a:endParaRPr kumimoji="1" lang="ja-JP" altLang="en-US"/>
          </a:p>
        </p:txBody>
      </p:sp>
      <p:sp>
        <p:nvSpPr>
          <p:cNvPr id="5" name="フッター プレースホルダー 4">
            <a:extLst>
              <a:ext uri="{FF2B5EF4-FFF2-40B4-BE49-F238E27FC236}">
                <a16:creationId xmlns:a16="http://schemas.microsoft.com/office/drawing/2014/main" id="{2554EFDA-F8D2-D44F-8217-02193199E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A051C2A-87AC-A540-92CD-944068E9E6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80AD00-E5BF-F34A-9921-05E28E5B5F9D}" type="slidenum">
              <a:rPr kumimoji="1" lang="ja-JP" altLang="en-US" smtClean="0"/>
              <a:t>‹#›</a:t>
            </a:fld>
            <a:endParaRPr kumimoji="1" lang="ja-JP" altLang="en-US"/>
          </a:p>
        </p:txBody>
      </p:sp>
    </p:spTree>
    <p:extLst>
      <p:ext uri="{BB962C8B-B14F-4D97-AF65-F5344CB8AC3E}">
        <p14:creationId xmlns:p14="http://schemas.microsoft.com/office/powerpoint/2010/main" val="9849054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5DC20C-3D6A-924E-80BF-874D9FC2E789}"/>
              </a:ext>
            </a:extLst>
          </p:cNvPr>
          <p:cNvSpPr>
            <a:spLocks noGrp="1"/>
          </p:cNvSpPr>
          <p:nvPr>
            <p:ph type="ctrTitle"/>
          </p:nvPr>
        </p:nvSpPr>
        <p:spPr/>
        <p:txBody>
          <a:bodyPr/>
          <a:lstStyle/>
          <a:p>
            <a:r>
              <a:rPr lang="ja-JP" altLang="en-US"/>
              <a:t>事例検討会</a:t>
            </a:r>
            <a:br>
              <a:rPr lang="en-US" altLang="ja-JP" dirty="0"/>
            </a:br>
            <a:r>
              <a:rPr lang="en-US" altLang="ja-JP" dirty="0"/>
              <a:t>2020</a:t>
            </a:r>
            <a:r>
              <a:rPr lang="ja-JP" altLang="en-US"/>
              <a:t>年</a:t>
            </a:r>
            <a:r>
              <a:rPr lang="en-US" altLang="ja-JP" dirty="0"/>
              <a:t>8</a:t>
            </a:r>
            <a:r>
              <a:rPr lang="ja-JP" altLang="en-US"/>
              <a:t>月</a:t>
            </a:r>
            <a:r>
              <a:rPr lang="en-US" altLang="ja-JP" dirty="0"/>
              <a:t>6</a:t>
            </a:r>
            <a:r>
              <a:rPr lang="ja-JP" altLang="en-US"/>
              <a:t>日</a:t>
            </a:r>
            <a:endParaRPr kumimoji="1" lang="ja-JP" altLang="en-US"/>
          </a:p>
        </p:txBody>
      </p:sp>
      <p:sp>
        <p:nvSpPr>
          <p:cNvPr id="3" name="字幕 2">
            <a:extLst>
              <a:ext uri="{FF2B5EF4-FFF2-40B4-BE49-F238E27FC236}">
                <a16:creationId xmlns:a16="http://schemas.microsoft.com/office/drawing/2014/main" id="{988FB59C-93A1-CF42-8C3C-0B160461C1F7}"/>
              </a:ext>
            </a:extLst>
          </p:cNvPr>
          <p:cNvSpPr>
            <a:spLocks noGrp="1"/>
          </p:cNvSpPr>
          <p:nvPr>
            <p:ph type="subTitle" idx="1"/>
          </p:nvPr>
        </p:nvSpPr>
        <p:spPr>
          <a:xfrm>
            <a:off x="1524000" y="3742715"/>
            <a:ext cx="9144000" cy="1655762"/>
          </a:xfrm>
        </p:spPr>
        <p:txBody>
          <a:bodyPr/>
          <a:lstStyle/>
          <a:p>
            <a:r>
              <a:rPr kumimoji="1" lang="ja-JP" altLang="en-US" dirty="0"/>
              <a:t>和歌山</a:t>
            </a:r>
            <a:r>
              <a:rPr kumimoji="1" lang="ja-JP" altLang="en-US"/>
              <a:t>県立医科大学附属病院</a:t>
            </a:r>
            <a:r>
              <a:rPr kumimoji="1" lang="ja-JP" altLang="en-US" dirty="0"/>
              <a:t>　認知症疾患医療センター</a:t>
            </a:r>
            <a:endParaRPr kumimoji="1" lang="en-US" altLang="ja-JP" dirty="0"/>
          </a:p>
          <a:p>
            <a:r>
              <a:rPr lang="ja-JP" altLang="en-US" dirty="0"/>
              <a:t>脳神経内科</a:t>
            </a:r>
            <a:endParaRPr lang="en-US" altLang="ja-JP" dirty="0"/>
          </a:p>
          <a:p>
            <a:r>
              <a:rPr kumimoji="1" lang="ja-JP" altLang="en-US" dirty="0"/>
              <a:t>安井昌彰</a:t>
            </a:r>
          </a:p>
        </p:txBody>
      </p:sp>
    </p:spTree>
    <p:extLst>
      <p:ext uri="{BB962C8B-B14F-4D97-AF65-F5344CB8AC3E}">
        <p14:creationId xmlns:p14="http://schemas.microsoft.com/office/powerpoint/2010/main" val="75736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グラフ 20"/>
          <p:cNvGraphicFramePr>
            <a:graphicFrameLocks/>
          </p:cNvGraphicFramePr>
          <p:nvPr>
            <p:extLst/>
          </p:nvPr>
        </p:nvGraphicFramePr>
        <p:xfrm>
          <a:off x="811888" y="1593074"/>
          <a:ext cx="7534275" cy="4564595"/>
        </p:xfrm>
        <a:graphic>
          <a:graphicData uri="http://schemas.openxmlformats.org/drawingml/2006/chart">
            <c:chart xmlns:c="http://schemas.openxmlformats.org/drawingml/2006/chart" xmlns:r="http://schemas.openxmlformats.org/officeDocument/2006/relationships" r:id="rId3"/>
          </a:graphicData>
        </a:graphic>
      </p:graphicFrame>
      <p:sp>
        <p:nvSpPr>
          <p:cNvPr id="2051" name="テキスト ボックス 5"/>
          <p:cNvSpPr txBox="1">
            <a:spLocks noChangeArrowheads="1"/>
          </p:cNvSpPr>
          <p:nvPr/>
        </p:nvSpPr>
        <p:spPr bwMode="auto">
          <a:xfrm>
            <a:off x="1848531" y="6135754"/>
            <a:ext cx="6282048" cy="646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2" tIns="45708" rIns="91412" bIns="45708">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defTabSz="913308" eaLnBrk="1" hangingPunct="1">
              <a:spcBef>
                <a:spcPct val="0"/>
              </a:spcBef>
              <a:buNone/>
            </a:pPr>
            <a:r>
              <a:rPr lang="ja-JP" altLang="en-US" sz="1200" b="1" dirty="0">
                <a:solidFill>
                  <a:srgbClr val="000000">
                    <a:lumMod val="50000"/>
                    <a:lumOff val="50000"/>
                  </a:srgbClr>
                </a:solidFill>
                <a:latin typeface="Meiryo UI" panose="020B0604030504040204" pitchFamily="50" charset="-128"/>
                <a:ea typeface="Meiryo UI" panose="020B0604030504040204" pitchFamily="50" charset="-128"/>
                <a:cs typeface="Meiryo UI" panose="020B0604030504040204" pitchFamily="50" charset="-128"/>
              </a:rPr>
              <a:t>「日本における認知症の高齢者人口の将来推計に関する研究」総括研究報告書</a:t>
            </a:r>
            <a:endParaRPr lang="en-US" altLang="ja-JP" sz="1200" b="1" dirty="0">
              <a:solidFill>
                <a:srgbClr val="000000">
                  <a:lumMod val="50000"/>
                  <a:lumOff val="50000"/>
                </a:srgbClr>
              </a:solidFill>
              <a:latin typeface="Meiryo UI" panose="020B0604030504040204" pitchFamily="50" charset="-128"/>
              <a:ea typeface="Meiryo UI" panose="020B0604030504040204" pitchFamily="50" charset="-128"/>
              <a:cs typeface="Meiryo UI" panose="020B0604030504040204" pitchFamily="50" charset="-128"/>
            </a:endParaRPr>
          </a:p>
          <a:p>
            <a:pPr defTabSz="913308" eaLnBrk="1" hangingPunct="1">
              <a:spcBef>
                <a:spcPct val="0"/>
              </a:spcBef>
              <a:buNone/>
            </a:pPr>
            <a:r>
              <a:rPr lang="ja-JP" altLang="en-US" sz="1200" b="1" dirty="0">
                <a:solidFill>
                  <a:srgbClr val="000000">
                    <a:lumMod val="50000"/>
                    <a:lumOff val="50000"/>
                  </a:srgb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1200" b="1" dirty="0">
                <a:solidFill>
                  <a:srgbClr val="000000">
                    <a:lumMod val="50000"/>
                    <a:lumOff val="50000"/>
                  </a:srgbClr>
                </a:solidFill>
                <a:latin typeface="Meiryo UI" panose="020B0604030504040204" pitchFamily="50" charset="-128"/>
                <a:ea typeface="Meiryo UI" panose="020B0604030504040204" pitchFamily="50" charset="-128"/>
                <a:cs typeface="Meiryo UI" panose="020B0604030504040204" pitchFamily="50" charset="-128"/>
              </a:rPr>
              <a:t>平成</a:t>
            </a:r>
            <a:r>
              <a:rPr lang="en-US" altLang="ja-JP" sz="1200" b="1" dirty="0">
                <a:solidFill>
                  <a:srgbClr val="000000">
                    <a:lumMod val="50000"/>
                    <a:lumOff val="50000"/>
                  </a:srgbClr>
                </a:solidFill>
                <a:latin typeface="Meiryo UI" panose="020B0604030504040204" pitchFamily="50" charset="-128"/>
                <a:ea typeface="Meiryo UI" panose="020B0604030504040204" pitchFamily="50" charset="-128"/>
                <a:cs typeface="Meiryo UI" panose="020B0604030504040204" pitchFamily="50" charset="-128"/>
              </a:rPr>
              <a:t>26</a:t>
            </a:r>
            <a:r>
              <a:rPr lang="zh-TW" altLang="en-US" sz="1200" b="1" dirty="0">
                <a:solidFill>
                  <a:srgbClr val="000000">
                    <a:lumMod val="50000"/>
                    <a:lumOff val="50000"/>
                  </a:srgbClr>
                </a:solidFill>
                <a:latin typeface="Meiryo UI" panose="020B0604030504040204" pitchFamily="50" charset="-128"/>
                <a:ea typeface="Meiryo UI" panose="020B0604030504040204" pitchFamily="50" charset="-128"/>
                <a:cs typeface="Meiryo UI" panose="020B0604030504040204" pitchFamily="50" charset="-128"/>
              </a:rPr>
              <a:t>年度厚生労働科学研究費補助金特別研究事業</a:t>
            </a:r>
            <a:r>
              <a:rPr lang="ja-JP" altLang="en-US" sz="1200" b="1" dirty="0">
                <a:solidFill>
                  <a:srgbClr val="000000">
                    <a:lumMod val="50000"/>
                    <a:lumOff val="50000"/>
                  </a:srgbClr>
                </a:solidFill>
                <a:latin typeface="Meiryo UI" panose="020B0604030504040204" pitchFamily="50" charset="-128"/>
                <a:ea typeface="Meiryo UI" panose="020B0604030504040204" pitchFamily="50" charset="-128"/>
                <a:cs typeface="Meiryo UI" panose="020B0604030504040204" pitchFamily="50" charset="-128"/>
              </a:rPr>
              <a:t> 九州大学 二宮教授）より作成</a:t>
            </a:r>
            <a:endParaRPr lang="en-US" altLang="ja-JP" sz="1200" b="1" dirty="0">
              <a:solidFill>
                <a:srgbClr val="000000">
                  <a:lumMod val="50000"/>
                  <a:lumOff val="50000"/>
                </a:srgbClr>
              </a:solidFill>
              <a:latin typeface="Meiryo UI" panose="020B0604030504040204" pitchFamily="50" charset="-128"/>
              <a:ea typeface="Meiryo UI" panose="020B0604030504040204" pitchFamily="50" charset="-128"/>
              <a:cs typeface="Meiryo UI" panose="020B0604030504040204" pitchFamily="50" charset="-128"/>
            </a:endParaRPr>
          </a:p>
          <a:p>
            <a:pPr defTabSz="913308" eaLnBrk="1" hangingPunct="1">
              <a:spcBef>
                <a:spcPct val="0"/>
              </a:spcBef>
              <a:buNone/>
            </a:pPr>
            <a:r>
              <a:rPr lang="ja-JP" altLang="en-US" sz="1050" b="1" dirty="0">
                <a:solidFill>
                  <a:srgbClr val="000000">
                    <a:lumMod val="50000"/>
                    <a:lumOff val="50000"/>
                  </a:srgbClr>
                </a:solidFill>
                <a:latin typeface="Meiryo UI" panose="020B0604030504040204" pitchFamily="50" charset="-128"/>
                <a:ea typeface="Meiryo UI" panose="020B0604030504040204" pitchFamily="50" charset="-128"/>
                <a:cs typeface="Meiryo UI" panose="020B0604030504040204" pitchFamily="50" charset="-128"/>
              </a:rPr>
              <a:t>（各年齢層の認知症有病率が</a:t>
            </a:r>
            <a:r>
              <a:rPr lang="en-US" altLang="ja-JP" sz="1050" b="1" dirty="0">
                <a:solidFill>
                  <a:srgbClr val="000000">
                    <a:lumMod val="50000"/>
                    <a:lumOff val="50000"/>
                  </a:srgbClr>
                </a:solidFill>
                <a:latin typeface="Meiryo UI" panose="020B0604030504040204" pitchFamily="50" charset="-128"/>
                <a:ea typeface="Meiryo UI" panose="020B0604030504040204" pitchFamily="50" charset="-128"/>
                <a:cs typeface="Meiryo UI" panose="020B0604030504040204" pitchFamily="50" charset="-128"/>
              </a:rPr>
              <a:t>2012</a:t>
            </a:r>
            <a:r>
              <a:rPr lang="ja-JP" altLang="en-US" sz="1050" b="1" dirty="0">
                <a:solidFill>
                  <a:srgbClr val="000000">
                    <a:lumMod val="50000"/>
                    <a:lumOff val="50000"/>
                  </a:srgbClr>
                </a:solidFill>
                <a:latin typeface="Meiryo UI" panose="020B0604030504040204" pitchFamily="50" charset="-128"/>
                <a:ea typeface="Meiryo UI" panose="020B0604030504040204" pitchFamily="50" charset="-128"/>
                <a:cs typeface="Meiryo UI" panose="020B0604030504040204" pitchFamily="50" charset="-128"/>
              </a:rPr>
              <a:t>年以降一定と仮定した場合の推計）</a:t>
            </a:r>
          </a:p>
        </p:txBody>
      </p:sp>
      <p:sp>
        <p:nvSpPr>
          <p:cNvPr id="2" name="テキスト ボックス 3"/>
          <p:cNvSpPr txBox="1">
            <a:spLocks noChangeArrowheads="1"/>
          </p:cNvSpPr>
          <p:nvPr/>
        </p:nvSpPr>
        <p:spPr bwMode="auto">
          <a:xfrm>
            <a:off x="1826343" y="256137"/>
            <a:ext cx="8539314" cy="553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2" tIns="45708" rIns="91412" bIns="45708">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defTabSz="913308" eaLnBrk="1" hangingPunct="1">
              <a:spcBef>
                <a:spcPct val="0"/>
              </a:spcBef>
              <a:buNone/>
              <a:defRPr/>
            </a:pPr>
            <a:r>
              <a:rPr lang="ja-JP" altLang="en-US" sz="30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認知症の人の</a:t>
            </a:r>
            <a:r>
              <a:rPr lang="ja-JP" altLang="en-US" sz="3000" b="1">
                <a:solidFill>
                  <a:prstClr val="black"/>
                </a:solidFill>
                <a:latin typeface="Meiryo UI" panose="020B0604030504040204" pitchFamily="50" charset="-128"/>
                <a:ea typeface="Meiryo UI" panose="020B0604030504040204" pitchFamily="50" charset="-128"/>
                <a:cs typeface="Meiryo UI" panose="020B0604030504040204" pitchFamily="50" charset="-128"/>
              </a:rPr>
              <a:t>将来推計と和医大の入院患者の割合</a:t>
            </a:r>
            <a:endParaRPr lang="ja-JP" altLang="en-US" sz="30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テキスト ボックス 13"/>
          <p:cNvSpPr txBox="1"/>
          <p:nvPr/>
        </p:nvSpPr>
        <p:spPr>
          <a:xfrm>
            <a:off x="565222" y="1277447"/>
            <a:ext cx="881281" cy="427511"/>
          </a:xfrm>
          <a:prstGeom prst="rect">
            <a:avLst/>
          </a:prstGeom>
          <a:noFill/>
          <a:ln w="25400">
            <a:noFill/>
          </a:ln>
        </p:spPr>
        <p:txBody>
          <a:bodyPr wrap="square" rtlCol="0" anchor="ctr" anchorCtr="0">
            <a:noAutofit/>
          </a:bodyPr>
          <a:lstStyle/>
          <a:p>
            <a:pPr algn="ctr"/>
            <a:r>
              <a:rPr lang="en-US" altLang="ja-JP" sz="1400" b="1" dirty="0">
                <a:solidFill>
                  <a:srgbClr val="000000">
                    <a:lumMod val="65000"/>
                    <a:lumOff val="35000"/>
                  </a:srgbClr>
                </a:solidFill>
                <a:latin typeface="Meiryo UI" pitchFamily="50" charset="-128"/>
                <a:ea typeface="Meiryo UI" pitchFamily="50" charset="-128"/>
                <a:cs typeface="Meiryo UI" pitchFamily="50" charset="-128"/>
              </a:rPr>
              <a:t>(</a:t>
            </a:r>
            <a:r>
              <a:rPr lang="ja-JP" altLang="en-US" sz="1400" b="1" dirty="0">
                <a:solidFill>
                  <a:srgbClr val="000000">
                    <a:lumMod val="65000"/>
                    <a:lumOff val="35000"/>
                  </a:srgbClr>
                </a:solidFill>
                <a:latin typeface="Meiryo UI" pitchFamily="50" charset="-128"/>
                <a:ea typeface="Meiryo UI" pitchFamily="50" charset="-128"/>
                <a:cs typeface="Meiryo UI" pitchFamily="50" charset="-128"/>
              </a:rPr>
              <a:t>万人</a:t>
            </a:r>
            <a:r>
              <a:rPr lang="en-US" altLang="ja-JP" sz="1400" b="1" dirty="0">
                <a:solidFill>
                  <a:srgbClr val="000000">
                    <a:lumMod val="65000"/>
                    <a:lumOff val="35000"/>
                  </a:srgbClr>
                </a:solidFill>
                <a:latin typeface="Meiryo UI" pitchFamily="50" charset="-128"/>
                <a:ea typeface="Meiryo UI" pitchFamily="50" charset="-128"/>
                <a:cs typeface="Meiryo UI" pitchFamily="50" charset="-128"/>
              </a:rPr>
              <a:t>)</a:t>
            </a:r>
            <a:endParaRPr lang="ja-JP" altLang="en-US" sz="1400" b="1" dirty="0">
              <a:solidFill>
                <a:srgbClr val="000000">
                  <a:lumMod val="65000"/>
                  <a:lumOff val="35000"/>
                </a:srgbClr>
              </a:solidFill>
              <a:latin typeface="Meiryo UI" pitchFamily="50" charset="-128"/>
              <a:ea typeface="Meiryo UI" pitchFamily="50" charset="-128"/>
              <a:cs typeface="Meiryo UI" pitchFamily="50" charset="-128"/>
            </a:endParaRPr>
          </a:p>
        </p:txBody>
      </p:sp>
      <p:pic>
        <p:nvPicPr>
          <p:cNvPr id="9" name="図 8">
            <a:extLst>
              <a:ext uri="{FF2B5EF4-FFF2-40B4-BE49-F238E27FC236}">
                <a16:creationId xmlns:a16="http://schemas.microsoft.com/office/drawing/2014/main" id="{CD7F7E32-3AB4-4661-829F-947086C90615}"/>
              </a:ext>
            </a:extLst>
          </p:cNvPr>
          <p:cNvPicPr>
            <a:picLocks noChangeAspect="1"/>
          </p:cNvPicPr>
          <p:nvPr/>
        </p:nvPicPr>
        <p:blipFill>
          <a:blip r:embed="rId4" cstate="print"/>
          <a:stretch>
            <a:fillRect/>
          </a:stretch>
        </p:blipFill>
        <p:spPr>
          <a:xfrm>
            <a:off x="318961" y="1026413"/>
            <a:ext cx="8510754" cy="128027"/>
          </a:xfrm>
          <a:prstGeom prst="rect">
            <a:avLst/>
          </a:prstGeom>
        </p:spPr>
      </p:pic>
      <p:sp>
        <p:nvSpPr>
          <p:cNvPr id="3" name="テキスト ボックス 2"/>
          <p:cNvSpPr txBox="1"/>
          <p:nvPr/>
        </p:nvSpPr>
        <p:spPr>
          <a:xfrm>
            <a:off x="7799407" y="1630838"/>
            <a:ext cx="561087" cy="246221"/>
          </a:xfrm>
          <a:prstGeom prst="rect">
            <a:avLst/>
          </a:prstGeom>
          <a:solidFill>
            <a:schemeClr val="bg1"/>
          </a:solidFill>
        </p:spPr>
        <p:txBody>
          <a:bodyPr wrap="square" lIns="0" tIns="0" rIns="0" bIns="0" rtlCol="0">
            <a:spAutoFit/>
          </a:bodyPr>
          <a:lstStyle/>
          <a:p>
            <a:r>
              <a:rPr lang="en-US" altLang="ja-JP" sz="1600" b="1" dirty="0">
                <a:solidFill>
                  <a:srgbClr val="000000"/>
                </a:solidFill>
                <a:latin typeface="Meiryo UI" panose="020B0604030504040204" pitchFamily="50" charset="-128"/>
                <a:ea typeface="Meiryo UI" panose="020B0604030504040204" pitchFamily="50" charset="-128"/>
              </a:rPr>
              <a:t>30.0</a:t>
            </a:r>
          </a:p>
        </p:txBody>
      </p:sp>
      <p:sp>
        <p:nvSpPr>
          <p:cNvPr id="13" name="テキスト ボックス 12"/>
          <p:cNvSpPr txBox="1"/>
          <p:nvPr/>
        </p:nvSpPr>
        <p:spPr>
          <a:xfrm>
            <a:off x="7799407" y="2785192"/>
            <a:ext cx="561087" cy="246221"/>
          </a:xfrm>
          <a:prstGeom prst="rect">
            <a:avLst/>
          </a:prstGeom>
          <a:solidFill>
            <a:schemeClr val="bg1"/>
          </a:solidFill>
        </p:spPr>
        <p:txBody>
          <a:bodyPr wrap="square" lIns="0" tIns="0" rIns="0" bIns="0" rtlCol="0">
            <a:spAutoFit/>
          </a:bodyPr>
          <a:lstStyle/>
          <a:p>
            <a:r>
              <a:rPr lang="en-US" altLang="ja-JP" sz="1600" b="1" dirty="0">
                <a:solidFill>
                  <a:srgbClr val="000000"/>
                </a:solidFill>
                <a:latin typeface="Meiryo UI" panose="020B0604030504040204" pitchFamily="50" charset="-128"/>
                <a:ea typeface="Meiryo UI" panose="020B0604030504040204" pitchFamily="50" charset="-128"/>
              </a:rPr>
              <a:t>20.0</a:t>
            </a:r>
          </a:p>
        </p:txBody>
      </p:sp>
      <p:sp>
        <p:nvSpPr>
          <p:cNvPr id="15" name="テキスト ボックス 14"/>
          <p:cNvSpPr txBox="1"/>
          <p:nvPr/>
        </p:nvSpPr>
        <p:spPr>
          <a:xfrm>
            <a:off x="7803930" y="4017991"/>
            <a:ext cx="561087" cy="246221"/>
          </a:xfrm>
          <a:prstGeom prst="rect">
            <a:avLst/>
          </a:prstGeom>
          <a:solidFill>
            <a:schemeClr val="bg1"/>
          </a:solidFill>
        </p:spPr>
        <p:txBody>
          <a:bodyPr wrap="square" lIns="0" tIns="0" rIns="0" bIns="0" rtlCol="0">
            <a:spAutoFit/>
          </a:bodyPr>
          <a:lstStyle/>
          <a:p>
            <a:r>
              <a:rPr lang="en-US" altLang="ja-JP" sz="1600" b="1" dirty="0">
                <a:solidFill>
                  <a:srgbClr val="000000"/>
                </a:solidFill>
                <a:latin typeface="Meiryo UI" panose="020B0604030504040204" pitchFamily="50" charset="-128"/>
                <a:ea typeface="Meiryo UI" panose="020B0604030504040204" pitchFamily="50" charset="-128"/>
              </a:rPr>
              <a:t>10.0</a:t>
            </a:r>
          </a:p>
        </p:txBody>
      </p:sp>
      <p:sp>
        <p:nvSpPr>
          <p:cNvPr id="17" name="テキスト ボックス 16"/>
          <p:cNvSpPr txBox="1"/>
          <p:nvPr/>
        </p:nvSpPr>
        <p:spPr>
          <a:xfrm>
            <a:off x="7830420" y="1271636"/>
            <a:ext cx="590305" cy="427511"/>
          </a:xfrm>
          <a:prstGeom prst="rect">
            <a:avLst/>
          </a:prstGeom>
          <a:noFill/>
          <a:ln w="25400">
            <a:noFill/>
          </a:ln>
        </p:spPr>
        <p:txBody>
          <a:bodyPr wrap="square" rtlCol="0" anchor="ctr" anchorCtr="0">
            <a:noAutofit/>
          </a:bodyPr>
          <a:lstStyle/>
          <a:p>
            <a:pPr algn="ctr"/>
            <a:r>
              <a:rPr lang="en-US" altLang="ja-JP" sz="1400" b="1" dirty="0">
                <a:solidFill>
                  <a:srgbClr val="000000">
                    <a:lumMod val="65000"/>
                    <a:lumOff val="35000"/>
                  </a:srgbClr>
                </a:solidFill>
                <a:latin typeface="Meiryo UI" pitchFamily="50" charset="-128"/>
                <a:ea typeface="Meiryo UI" pitchFamily="50" charset="-128"/>
                <a:cs typeface="Meiryo UI" pitchFamily="50" charset="-128"/>
              </a:rPr>
              <a:t>(</a:t>
            </a:r>
            <a:r>
              <a:rPr lang="ja-JP" altLang="en-US" sz="1400" b="1" dirty="0">
                <a:solidFill>
                  <a:srgbClr val="000000">
                    <a:lumMod val="65000"/>
                    <a:lumOff val="35000"/>
                  </a:srgbClr>
                </a:solidFill>
                <a:latin typeface="Meiryo UI" pitchFamily="50" charset="-128"/>
                <a:ea typeface="Meiryo UI" pitchFamily="50" charset="-128"/>
                <a:cs typeface="Meiryo UI" pitchFamily="50" charset="-128"/>
              </a:rPr>
              <a:t>％</a:t>
            </a:r>
            <a:r>
              <a:rPr lang="en-US" altLang="ja-JP" sz="1400" b="1" dirty="0">
                <a:solidFill>
                  <a:srgbClr val="000000">
                    <a:lumMod val="65000"/>
                    <a:lumOff val="35000"/>
                  </a:srgbClr>
                </a:solidFill>
                <a:latin typeface="Meiryo UI" pitchFamily="50" charset="-128"/>
                <a:ea typeface="Meiryo UI" pitchFamily="50" charset="-128"/>
                <a:cs typeface="Meiryo UI" pitchFamily="50" charset="-128"/>
              </a:rPr>
              <a:t>)</a:t>
            </a:r>
            <a:endParaRPr lang="ja-JP" altLang="en-US" sz="1400" b="1" dirty="0">
              <a:solidFill>
                <a:srgbClr val="000000">
                  <a:lumMod val="65000"/>
                  <a:lumOff val="35000"/>
                </a:srgbClr>
              </a:solidFill>
              <a:latin typeface="Meiryo UI" pitchFamily="50" charset="-128"/>
              <a:ea typeface="Meiryo UI" pitchFamily="50" charset="-128"/>
              <a:cs typeface="Meiryo UI" pitchFamily="50" charset="-128"/>
            </a:endParaRPr>
          </a:p>
        </p:txBody>
      </p:sp>
      <p:sp>
        <p:nvSpPr>
          <p:cNvPr id="18" name="テキスト ボックス 17"/>
          <p:cNvSpPr txBox="1"/>
          <p:nvPr/>
        </p:nvSpPr>
        <p:spPr>
          <a:xfrm>
            <a:off x="1557835" y="5368738"/>
            <a:ext cx="6291439" cy="296753"/>
          </a:xfrm>
          <a:prstGeom prst="rect">
            <a:avLst/>
          </a:prstGeom>
          <a:noFill/>
          <a:ln w="25400">
            <a:noFill/>
          </a:ln>
        </p:spPr>
        <p:txBody>
          <a:bodyPr wrap="square" lIns="0" tIns="0" rIns="0" bIns="0" rtlCol="0" anchor="ctr" anchorCtr="0">
            <a:noAutofit/>
          </a:bodyPr>
          <a:lstStyle/>
          <a:p>
            <a:r>
              <a:rPr lang="en-US" altLang="ja-JP" sz="1600" b="1" dirty="0">
                <a:solidFill>
                  <a:srgbClr val="000000">
                    <a:lumMod val="65000"/>
                    <a:lumOff val="35000"/>
                  </a:srgbClr>
                </a:solidFill>
                <a:latin typeface="Meiryo UI" pitchFamily="50" charset="-128"/>
                <a:ea typeface="Meiryo UI" pitchFamily="50" charset="-128"/>
                <a:cs typeface="Meiryo UI" pitchFamily="50" charset="-128"/>
              </a:rPr>
              <a:t>2012     2015     </a:t>
            </a:r>
            <a:r>
              <a:rPr lang="en-US" altLang="ja-JP" sz="1600" b="1" dirty="0">
                <a:solidFill>
                  <a:srgbClr val="FF0000"/>
                </a:solidFill>
                <a:latin typeface="Meiryo UI" pitchFamily="50" charset="-128"/>
                <a:ea typeface="Meiryo UI" pitchFamily="50" charset="-128"/>
                <a:cs typeface="Meiryo UI" pitchFamily="50" charset="-128"/>
              </a:rPr>
              <a:t>2020</a:t>
            </a:r>
            <a:r>
              <a:rPr lang="en-US" altLang="ja-JP" sz="1600" b="1" dirty="0">
                <a:solidFill>
                  <a:srgbClr val="000000">
                    <a:lumMod val="65000"/>
                    <a:lumOff val="35000"/>
                  </a:srgbClr>
                </a:solidFill>
                <a:latin typeface="Meiryo UI" pitchFamily="50" charset="-128"/>
                <a:ea typeface="Meiryo UI" pitchFamily="50" charset="-128"/>
                <a:cs typeface="Meiryo UI" pitchFamily="50" charset="-128"/>
              </a:rPr>
              <a:t>     2025     2030     2035     2040</a:t>
            </a:r>
            <a:endParaRPr lang="ja-JP" altLang="en-US" sz="1600" b="1" dirty="0">
              <a:solidFill>
                <a:srgbClr val="000000">
                  <a:lumMod val="65000"/>
                  <a:lumOff val="35000"/>
                </a:srgbClr>
              </a:solidFill>
              <a:latin typeface="Meiryo UI" pitchFamily="50" charset="-128"/>
              <a:ea typeface="Meiryo UI" pitchFamily="50" charset="-128"/>
              <a:cs typeface="Meiryo UI" pitchFamily="50" charset="-128"/>
            </a:endParaRPr>
          </a:p>
        </p:txBody>
      </p:sp>
      <p:sp>
        <p:nvSpPr>
          <p:cNvPr id="20" name="テキスト ボックス 19"/>
          <p:cNvSpPr txBox="1"/>
          <p:nvPr/>
        </p:nvSpPr>
        <p:spPr>
          <a:xfrm>
            <a:off x="7408003" y="5317676"/>
            <a:ext cx="561087" cy="380656"/>
          </a:xfrm>
          <a:prstGeom prst="rect">
            <a:avLst/>
          </a:prstGeom>
          <a:noFill/>
          <a:ln w="25400">
            <a:noFill/>
          </a:ln>
        </p:spPr>
        <p:txBody>
          <a:bodyPr wrap="square" lIns="0" tIns="0" rIns="0" bIns="0" rtlCol="0" anchor="ctr" anchorCtr="0">
            <a:noAutofit/>
          </a:bodyPr>
          <a:lstStyle/>
          <a:p>
            <a:pPr algn="ctr"/>
            <a:r>
              <a:rPr lang="en-US" altLang="ja-JP" sz="1400" b="1" dirty="0">
                <a:solidFill>
                  <a:srgbClr val="000000">
                    <a:lumMod val="65000"/>
                    <a:lumOff val="35000"/>
                  </a:srgbClr>
                </a:solidFill>
                <a:latin typeface="Meiryo UI" pitchFamily="50" charset="-128"/>
                <a:ea typeface="Meiryo UI" pitchFamily="50" charset="-128"/>
                <a:cs typeface="Meiryo UI" pitchFamily="50" charset="-128"/>
              </a:rPr>
              <a:t>(</a:t>
            </a:r>
            <a:r>
              <a:rPr lang="ja-JP" altLang="en-US" sz="1400" b="1" dirty="0">
                <a:solidFill>
                  <a:srgbClr val="000000">
                    <a:lumMod val="65000"/>
                    <a:lumOff val="35000"/>
                  </a:srgbClr>
                </a:solidFill>
                <a:latin typeface="Meiryo UI" pitchFamily="50" charset="-128"/>
                <a:ea typeface="Meiryo UI" pitchFamily="50" charset="-128"/>
                <a:cs typeface="Meiryo UI" pitchFamily="50" charset="-128"/>
              </a:rPr>
              <a:t>年</a:t>
            </a:r>
            <a:r>
              <a:rPr lang="en-US" altLang="ja-JP" sz="1400" b="1" dirty="0">
                <a:solidFill>
                  <a:srgbClr val="000000">
                    <a:lumMod val="65000"/>
                    <a:lumOff val="35000"/>
                  </a:srgbClr>
                </a:solidFill>
                <a:latin typeface="Meiryo UI" pitchFamily="50" charset="-128"/>
                <a:ea typeface="Meiryo UI" pitchFamily="50" charset="-128"/>
                <a:cs typeface="Meiryo UI" pitchFamily="50" charset="-128"/>
              </a:rPr>
              <a:t>)</a:t>
            </a:r>
            <a:endParaRPr lang="ja-JP" altLang="en-US" sz="1400" b="1" dirty="0">
              <a:solidFill>
                <a:srgbClr val="000000">
                  <a:lumMod val="65000"/>
                  <a:lumOff val="35000"/>
                </a:srgbClr>
              </a:solidFill>
              <a:latin typeface="Meiryo UI" pitchFamily="50" charset="-128"/>
              <a:ea typeface="Meiryo UI" pitchFamily="50" charset="-128"/>
              <a:cs typeface="Meiryo UI" pitchFamily="50" charset="-128"/>
            </a:endParaRPr>
          </a:p>
        </p:txBody>
      </p:sp>
      <p:cxnSp>
        <p:nvCxnSpPr>
          <p:cNvPr id="5" name="直線コネクタ 4">
            <a:extLst>
              <a:ext uri="{FF2B5EF4-FFF2-40B4-BE49-F238E27FC236}">
                <a16:creationId xmlns:a16="http://schemas.microsoft.com/office/drawing/2014/main" id="{A0902A4B-90FC-DE4E-8177-FFFD2178B2AF}"/>
              </a:ext>
            </a:extLst>
          </p:cNvPr>
          <p:cNvCxnSpPr/>
          <p:nvPr/>
        </p:nvCxnSpPr>
        <p:spPr>
          <a:xfrm>
            <a:off x="9291145" y="1173553"/>
            <a:ext cx="0" cy="5131256"/>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D7B862D3-636D-874F-AE91-D9F781FF7D25}"/>
              </a:ext>
            </a:extLst>
          </p:cNvPr>
          <p:cNvSpPr txBox="1"/>
          <p:nvPr/>
        </p:nvSpPr>
        <p:spPr>
          <a:xfrm>
            <a:off x="9521060" y="2031021"/>
            <a:ext cx="2287806" cy="2308324"/>
          </a:xfrm>
          <a:prstGeom prst="rect">
            <a:avLst/>
          </a:prstGeom>
          <a:noFill/>
        </p:spPr>
        <p:txBody>
          <a:bodyPr wrap="none" rtlCol="0">
            <a:spAutoFit/>
          </a:bodyPr>
          <a:lstStyle/>
          <a:p>
            <a:r>
              <a:rPr kumimoji="1" lang="ja-JP" altLang="en-US"/>
              <a:t>和医大の入院患者数</a:t>
            </a:r>
            <a:endParaRPr kumimoji="1" lang="en-US" altLang="ja-JP" dirty="0"/>
          </a:p>
          <a:p>
            <a:r>
              <a:rPr lang="ja-JP" altLang="en-US"/>
              <a:t>年間約</a:t>
            </a:r>
            <a:r>
              <a:rPr lang="en-US" altLang="ja-JP" dirty="0"/>
              <a:t>1</a:t>
            </a:r>
            <a:r>
              <a:rPr lang="ja-JP" altLang="en-US"/>
              <a:t>万</a:t>
            </a:r>
            <a:r>
              <a:rPr lang="en-US" altLang="ja-JP" dirty="0"/>
              <a:t>7</a:t>
            </a:r>
            <a:r>
              <a:rPr lang="ja-JP" altLang="en-US"/>
              <a:t>千</a:t>
            </a:r>
            <a:r>
              <a:rPr lang="en-US" altLang="ja-JP" dirty="0"/>
              <a:t>500</a:t>
            </a:r>
            <a:r>
              <a:rPr lang="ja-JP" altLang="en-US"/>
              <a:t>人</a:t>
            </a:r>
            <a:endParaRPr lang="en-US" altLang="ja-JP" dirty="0"/>
          </a:p>
          <a:p>
            <a:endParaRPr lang="en-US" altLang="ja-JP" dirty="0"/>
          </a:p>
          <a:p>
            <a:r>
              <a:rPr lang="en-US" altLang="ja-JP" dirty="0"/>
              <a:t>70</a:t>
            </a:r>
            <a:r>
              <a:rPr lang="ja-JP" altLang="en-US"/>
              <a:t>歳以上の患者さん</a:t>
            </a:r>
            <a:endParaRPr lang="en-US" altLang="ja-JP" dirty="0"/>
          </a:p>
          <a:p>
            <a:r>
              <a:rPr lang="ja-JP" altLang="en-US"/>
              <a:t>年間約</a:t>
            </a:r>
            <a:r>
              <a:rPr lang="en-US" altLang="ja-JP" dirty="0"/>
              <a:t>8200</a:t>
            </a:r>
            <a:r>
              <a:rPr lang="ja-JP" altLang="en-US"/>
              <a:t>人</a:t>
            </a:r>
            <a:endParaRPr lang="en-US" altLang="ja-JP" dirty="0"/>
          </a:p>
          <a:p>
            <a:endParaRPr lang="en-US" altLang="ja-JP" dirty="0"/>
          </a:p>
          <a:p>
            <a:r>
              <a:rPr kumimoji="1" lang="ja-JP" altLang="en-US"/>
              <a:t>入院患者の約半数が</a:t>
            </a:r>
            <a:endParaRPr kumimoji="1" lang="en-US" altLang="ja-JP" dirty="0"/>
          </a:p>
          <a:p>
            <a:r>
              <a:rPr lang="ja-JP" altLang="en-US"/>
              <a:t>高齢者</a:t>
            </a:r>
            <a:endParaRPr kumimoji="1" lang="en-US" altLang="ja-JP" dirty="0"/>
          </a:p>
        </p:txBody>
      </p:sp>
    </p:spTree>
    <p:extLst>
      <p:ext uri="{BB962C8B-B14F-4D97-AF65-F5344CB8AC3E}">
        <p14:creationId xmlns:p14="http://schemas.microsoft.com/office/powerpoint/2010/main" val="784886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E24A09-318E-564F-B1E2-0689837ECD3B}"/>
              </a:ext>
            </a:extLst>
          </p:cNvPr>
          <p:cNvSpPr>
            <a:spLocks noGrp="1"/>
          </p:cNvSpPr>
          <p:nvPr>
            <p:ph type="title"/>
          </p:nvPr>
        </p:nvSpPr>
        <p:spPr/>
        <p:txBody>
          <a:bodyPr/>
          <a:lstStyle/>
          <a:p>
            <a:pPr algn="ctr"/>
            <a:r>
              <a:rPr kumimoji="1" lang="ja-JP" altLang="en-US"/>
              <a:t>和歌山県の人口と高齢者の割合</a:t>
            </a:r>
          </a:p>
        </p:txBody>
      </p:sp>
      <p:sp>
        <p:nvSpPr>
          <p:cNvPr id="3" name="コンテンツ プレースホルダー 2">
            <a:extLst>
              <a:ext uri="{FF2B5EF4-FFF2-40B4-BE49-F238E27FC236}">
                <a16:creationId xmlns:a16="http://schemas.microsoft.com/office/drawing/2014/main" id="{115374F2-3A79-DD48-BF70-BC7ACB4FBE55}"/>
              </a:ext>
            </a:extLst>
          </p:cNvPr>
          <p:cNvSpPr>
            <a:spLocks noGrp="1"/>
          </p:cNvSpPr>
          <p:nvPr>
            <p:ph idx="1"/>
          </p:nvPr>
        </p:nvSpPr>
        <p:spPr/>
        <p:txBody>
          <a:bodyPr/>
          <a:lstStyle/>
          <a:p>
            <a:r>
              <a:rPr kumimoji="1" lang="en-US" altLang="ja-JP" dirty="0"/>
              <a:t>2019</a:t>
            </a:r>
            <a:r>
              <a:rPr kumimoji="1" lang="ja-JP" altLang="en-US"/>
              <a:t>年の和歌山県の総人口：</a:t>
            </a:r>
            <a:r>
              <a:rPr kumimoji="1" lang="en-US" altLang="ja-JP" dirty="0"/>
              <a:t>96</a:t>
            </a:r>
            <a:r>
              <a:rPr kumimoji="1" lang="ja-JP" altLang="en-US"/>
              <a:t>万</a:t>
            </a:r>
            <a:r>
              <a:rPr kumimoji="1" lang="en-US" altLang="ja-JP" dirty="0"/>
              <a:t>4598</a:t>
            </a:r>
            <a:r>
              <a:rPr kumimoji="1" lang="ja-JP" altLang="en-US"/>
              <a:t>人</a:t>
            </a:r>
            <a:endParaRPr kumimoji="1" lang="en-US" altLang="ja-JP" dirty="0"/>
          </a:p>
          <a:p>
            <a:r>
              <a:rPr lang="en-US" altLang="ja-JP" dirty="0"/>
              <a:t>65</a:t>
            </a:r>
            <a:r>
              <a:rPr lang="ja-JP" altLang="en-US"/>
              <a:t>歳以上の人口：</a:t>
            </a:r>
            <a:r>
              <a:rPr lang="en-US" altLang="ja-JP" dirty="0"/>
              <a:t>30</a:t>
            </a:r>
            <a:r>
              <a:rPr lang="ja-JP" altLang="en-US"/>
              <a:t>万</a:t>
            </a:r>
            <a:r>
              <a:rPr lang="en-US" altLang="ja-JP" dirty="0"/>
              <a:t>8220</a:t>
            </a:r>
            <a:r>
              <a:rPr lang="ja-JP" altLang="en-US"/>
              <a:t>人（和歌山県総人口の</a:t>
            </a:r>
            <a:r>
              <a:rPr lang="en-US" altLang="ja-JP" dirty="0"/>
              <a:t>32%</a:t>
            </a:r>
            <a:r>
              <a:rPr lang="ja-JP" altLang="en-US"/>
              <a:t>）</a:t>
            </a:r>
            <a:endParaRPr lang="en-US" altLang="ja-JP" dirty="0"/>
          </a:p>
          <a:p>
            <a:r>
              <a:rPr kumimoji="1" lang="ja-JP" altLang="en-US"/>
              <a:t>一人暮らしの高齢者：</a:t>
            </a:r>
            <a:r>
              <a:rPr kumimoji="1" lang="en-US" altLang="ja-JP" dirty="0"/>
              <a:t>6</a:t>
            </a:r>
            <a:r>
              <a:rPr kumimoji="1" lang="ja-JP" altLang="en-US"/>
              <a:t>万</a:t>
            </a:r>
            <a:r>
              <a:rPr kumimoji="1" lang="en-US" altLang="ja-JP" dirty="0"/>
              <a:t>811</a:t>
            </a:r>
            <a:r>
              <a:rPr kumimoji="1" lang="ja-JP" altLang="en-US"/>
              <a:t>人（</a:t>
            </a:r>
            <a:r>
              <a:rPr kumimoji="1" lang="en-US" altLang="ja-JP" dirty="0"/>
              <a:t>65</a:t>
            </a:r>
            <a:r>
              <a:rPr kumimoji="1" lang="ja-JP" altLang="en-US"/>
              <a:t>歳以上の人口の</a:t>
            </a:r>
            <a:r>
              <a:rPr kumimoji="1" lang="en-US" altLang="ja-JP" dirty="0"/>
              <a:t>22.1</a:t>
            </a:r>
            <a:r>
              <a:rPr kumimoji="1" lang="ja-JP" altLang="en-US"/>
              <a:t>％）</a:t>
            </a:r>
            <a:endParaRPr kumimoji="1" lang="en-US" altLang="ja-JP" dirty="0"/>
          </a:p>
          <a:p>
            <a:r>
              <a:rPr lang="ja-JP" altLang="en-US"/>
              <a:t>高齢者のうち要支援・要介護認定者：</a:t>
            </a:r>
            <a:r>
              <a:rPr lang="en-US" altLang="ja-JP" dirty="0"/>
              <a:t>6</a:t>
            </a:r>
            <a:r>
              <a:rPr lang="ja-JP" altLang="en-US"/>
              <a:t>万</a:t>
            </a:r>
            <a:r>
              <a:rPr lang="en-US" altLang="ja-JP" dirty="0"/>
              <a:t>7631</a:t>
            </a:r>
            <a:r>
              <a:rPr lang="ja-JP" altLang="en-US"/>
              <a:t>人（</a:t>
            </a:r>
            <a:r>
              <a:rPr lang="en-US" altLang="ja-JP" dirty="0"/>
              <a:t>65</a:t>
            </a:r>
            <a:r>
              <a:rPr lang="ja-JP" altLang="en-US"/>
              <a:t>歳以上の人口の</a:t>
            </a:r>
            <a:r>
              <a:rPr lang="en-US" altLang="ja-JP" dirty="0"/>
              <a:t>21.9</a:t>
            </a:r>
            <a:r>
              <a:rPr lang="ja-JP" altLang="en-US"/>
              <a:t>％）</a:t>
            </a:r>
            <a:endParaRPr lang="en-US" altLang="ja-JP" dirty="0"/>
          </a:p>
          <a:p>
            <a:r>
              <a:rPr kumimoji="1" lang="ja-JP" altLang="en-US"/>
              <a:t>全国における和歌山県の高齢化率は</a:t>
            </a:r>
            <a:r>
              <a:rPr kumimoji="1" lang="en-US" altLang="ja-JP" dirty="0"/>
              <a:t>9</a:t>
            </a:r>
            <a:r>
              <a:rPr kumimoji="1" lang="ja-JP" altLang="en-US"/>
              <a:t>位</a:t>
            </a:r>
            <a:endParaRPr kumimoji="1" lang="en-US" altLang="ja-JP" dirty="0"/>
          </a:p>
          <a:p>
            <a:r>
              <a:rPr lang="ja-JP" altLang="en-US"/>
              <a:t>近畿府県内では</a:t>
            </a:r>
            <a:r>
              <a:rPr lang="en-US" altLang="ja-JP" dirty="0"/>
              <a:t>1</a:t>
            </a:r>
            <a:r>
              <a:rPr lang="ja-JP" altLang="en-US"/>
              <a:t>位</a:t>
            </a:r>
            <a:endParaRPr kumimoji="1" lang="ja-JP" altLang="en-US"/>
          </a:p>
        </p:txBody>
      </p:sp>
    </p:spTree>
    <p:extLst>
      <p:ext uri="{BB962C8B-B14F-4D97-AF65-F5344CB8AC3E}">
        <p14:creationId xmlns:p14="http://schemas.microsoft.com/office/powerpoint/2010/main" val="2654005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BB33C7D2-21C3-D444-8E61-B92C51BC8507}"/>
              </a:ext>
            </a:extLst>
          </p:cNvPr>
          <p:cNvSpPr>
            <a:spLocks noGrp="1"/>
          </p:cNvSpPr>
          <p:nvPr>
            <p:ph type="title"/>
          </p:nvPr>
        </p:nvSpPr>
        <p:spPr/>
        <p:txBody>
          <a:bodyPr/>
          <a:lstStyle/>
          <a:p>
            <a:pPr algn="ctr"/>
            <a:r>
              <a:rPr kumimoji="1" lang="ja-JP" altLang="en-US"/>
              <a:t>要介護度別認定者数と各種老人ホームの定員数の推移</a:t>
            </a:r>
          </a:p>
        </p:txBody>
      </p:sp>
      <p:pic>
        <p:nvPicPr>
          <p:cNvPr id="15" name="コンテンツ プレースホルダー 7">
            <a:extLst>
              <a:ext uri="{FF2B5EF4-FFF2-40B4-BE49-F238E27FC236}">
                <a16:creationId xmlns:a16="http://schemas.microsoft.com/office/drawing/2014/main" id="{2E2A8115-F699-6D46-8A9C-735ECB619629}"/>
              </a:ext>
            </a:extLst>
          </p:cNvPr>
          <p:cNvPicPr>
            <a:picLocks noGrp="1" noChangeAspect="1"/>
          </p:cNvPicPr>
          <p:nvPr>
            <p:ph sz="half" idx="1"/>
          </p:nvPr>
        </p:nvPicPr>
        <p:blipFill>
          <a:blip r:embed="rId2"/>
          <a:stretch>
            <a:fillRect/>
          </a:stretch>
        </p:blipFill>
        <p:spPr>
          <a:xfrm>
            <a:off x="373233" y="1690688"/>
            <a:ext cx="6076088" cy="4648328"/>
          </a:xfrm>
        </p:spPr>
      </p:pic>
      <p:sp>
        <p:nvSpPr>
          <p:cNvPr id="16" name="正方形/長方形 15">
            <a:extLst>
              <a:ext uri="{FF2B5EF4-FFF2-40B4-BE49-F238E27FC236}">
                <a16:creationId xmlns:a16="http://schemas.microsoft.com/office/drawing/2014/main" id="{6B21F1F3-7F79-4E49-BE71-1653FAAF22A6}"/>
              </a:ext>
            </a:extLst>
          </p:cNvPr>
          <p:cNvSpPr/>
          <p:nvPr/>
        </p:nvSpPr>
        <p:spPr>
          <a:xfrm>
            <a:off x="2644346" y="1690688"/>
            <a:ext cx="457200" cy="249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コンテンツ プレースホルダー 7">
            <a:extLst>
              <a:ext uri="{FF2B5EF4-FFF2-40B4-BE49-F238E27FC236}">
                <a16:creationId xmlns:a16="http://schemas.microsoft.com/office/drawing/2014/main" id="{788EF374-0E86-C64E-AF03-C34874DD30E6}"/>
              </a:ext>
            </a:extLst>
          </p:cNvPr>
          <p:cNvPicPr>
            <a:picLocks noGrp="1" noChangeAspect="1"/>
          </p:cNvPicPr>
          <p:nvPr>
            <p:ph sz="half" idx="2"/>
          </p:nvPr>
        </p:nvPicPr>
        <p:blipFill>
          <a:blip r:embed="rId3"/>
          <a:stretch>
            <a:fillRect/>
          </a:stretch>
        </p:blipFill>
        <p:spPr>
          <a:xfrm>
            <a:off x="6449321" y="2207172"/>
            <a:ext cx="5555661" cy="3993931"/>
          </a:xfrm>
        </p:spPr>
      </p:pic>
    </p:spTree>
    <p:extLst>
      <p:ext uri="{BB962C8B-B14F-4D97-AF65-F5344CB8AC3E}">
        <p14:creationId xmlns:p14="http://schemas.microsoft.com/office/powerpoint/2010/main" val="859793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EAE0BB-B9D1-F54E-8302-041DC24F85B7}"/>
              </a:ext>
            </a:extLst>
          </p:cNvPr>
          <p:cNvSpPr>
            <a:spLocks noGrp="1"/>
          </p:cNvSpPr>
          <p:nvPr>
            <p:ph type="title"/>
          </p:nvPr>
        </p:nvSpPr>
        <p:spPr>
          <a:xfrm>
            <a:off x="-1083196" y="-51564"/>
            <a:ext cx="10515600" cy="1325563"/>
          </a:xfrm>
        </p:spPr>
        <p:txBody>
          <a:bodyPr/>
          <a:lstStyle/>
          <a:p>
            <a:pPr algn="ctr"/>
            <a:r>
              <a:rPr kumimoji="1" lang="ja-JP" altLang="en-US"/>
              <a:t>高齢者施設数と定員</a:t>
            </a:r>
          </a:p>
        </p:txBody>
      </p:sp>
      <p:pic>
        <p:nvPicPr>
          <p:cNvPr id="5" name="コンテンツ プレースホルダー 4">
            <a:extLst>
              <a:ext uri="{FF2B5EF4-FFF2-40B4-BE49-F238E27FC236}">
                <a16:creationId xmlns:a16="http://schemas.microsoft.com/office/drawing/2014/main" id="{A913F6DE-FE57-3B4A-BCE8-B7ADD0824CF8}"/>
              </a:ext>
            </a:extLst>
          </p:cNvPr>
          <p:cNvPicPr>
            <a:picLocks noGrp="1" noChangeAspect="1"/>
          </p:cNvPicPr>
          <p:nvPr>
            <p:ph sz="half" idx="1"/>
          </p:nvPr>
        </p:nvPicPr>
        <p:blipFill rotWithShape="1">
          <a:blip r:embed="rId2"/>
          <a:srcRect b="20130"/>
          <a:stretch/>
        </p:blipFill>
        <p:spPr>
          <a:xfrm>
            <a:off x="218188" y="1825625"/>
            <a:ext cx="5781760" cy="3907910"/>
          </a:xfrm>
        </p:spPr>
      </p:pic>
      <p:sp>
        <p:nvSpPr>
          <p:cNvPr id="9" name="円形吹き出し 8">
            <a:extLst>
              <a:ext uri="{FF2B5EF4-FFF2-40B4-BE49-F238E27FC236}">
                <a16:creationId xmlns:a16="http://schemas.microsoft.com/office/drawing/2014/main" id="{5872A2D2-9843-3E4E-B903-5CD01DF40112}"/>
              </a:ext>
            </a:extLst>
          </p:cNvPr>
          <p:cNvSpPr/>
          <p:nvPr/>
        </p:nvSpPr>
        <p:spPr>
          <a:xfrm>
            <a:off x="4991569" y="1490242"/>
            <a:ext cx="1692875" cy="605481"/>
          </a:xfrm>
          <a:prstGeom prst="wedgeEllipseCallout">
            <a:avLst>
              <a:gd name="adj1" fmla="val -53430"/>
              <a:gd name="adj2" fmla="val 653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1</a:t>
            </a:r>
            <a:r>
              <a:rPr kumimoji="1" lang="ja-JP" altLang="en-US"/>
              <a:t>万</a:t>
            </a:r>
            <a:r>
              <a:rPr kumimoji="1" lang="en-US" altLang="ja-JP" dirty="0"/>
              <a:t>3525</a:t>
            </a:r>
            <a:r>
              <a:rPr kumimoji="1" lang="ja-JP" altLang="en-US"/>
              <a:t>施設</a:t>
            </a:r>
          </a:p>
        </p:txBody>
      </p:sp>
      <p:pic>
        <p:nvPicPr>
          <p:cNvPr id="12" name="コンテンツ プレースホルダー 9">
            <a:extLst>
              <a:ext uri="{FF2B5EF4-FFF2-40B4-BE49-F238E27FC236}">
                <a16:creationId xmlns:a16="http://schemas.microsoft.com/office/drawing/2014/main" id="{882F8B28-B22E-0D40-8978-6AB565C574D9}"/>
              </a:ext>
            </a:extLst>
          </p:cNvPr>
          <p:cNvPicPr>
            <a:picLocks noGrp="1" noChangeAspect="1"/>
          </p:cNvPicPr>
          <p:nvPr>
            <p:ph sz="half" idx="2"/>
          </p:nvPr>
        </p:nvPicPr>
        <p:blipFill>
          <a:blip r:embed="rId3"/>
          <a:stretch>
            <a:fillRect/>
          </a:stretch>
        </p:blipFill>
        <p:spPr>
          <a:xfrm>
            <a:off x="6301945" y="4489726"/>
            <a:ext cx="5870620" cy="1994505"/>
          </a:xfrm>
        </p:spPr>
      </p:pic>
      <p:pic>
        <p:nvPicPr>
          <p:cNvPr id="13" name="コンテンツ プレースホルダー 7">
            <a:extLst>
              <a:ext uri="{FF2B5EF4-FFF2-40B4-BE49-F238E27FC236}">
                <a16:creationId xmlns:a16="http://schemas.microsoft.com/office/drawing/2014/main" id="{DAC9BBE7-7E5A-444B-92F2-BB7A0705AC12}"/>
              </a:ext>
            </a:extLst>
          </p:cNvPr>
          <p:cNvPicPr>
            <a:picLocks noChangeAspect="1"/>
          </p:cNvPicPr>
          <p:nvPr/>
        </p:nvPicPr>
        <p:blipFill>
          <a:blip r:embed="rId4"/>
          <a:stretch>
            <a:fillRect/>
          </a:stretch>
        </p:blipFill>
        <p:spPr>
          <a:xfrm>
            <a:off x="6277230" y="3624753"/>
            <a:ext cx="6077377" cy="864973"/>
          </a:xfrm>
          <a:prstGeom prst="rect">
            <a:avLst/>
          </a:prstGeom>
        </p:spPr>
      </p:pic>
      <p:sp>
        <p:nvSpPr>
          <p:cNvPr id="14" name="角丸四角形 13">
            <a:extLst>
              <a:ext uri="{FF2B5EF4-FFF2-40B4-BE49-F238E27FC236}">
                <a16:creationId xmlns:a16="http://schemas.microsoft.com/office/drawing/2014/main" id="{B76CB744-D85E-874C-A604-4E23DBBA6025}"/>
              </a:ext>
            </a:extLst>
          </p:cNvPr>
          <p:cNvSpPr/>
          <p:nvPr/>
        </p:nvSpPr>
        <p:spPr>
          <a:xfrm>
            <a:off x="6388443" y="6133175"/>
            <a:ext cx="5784122" cy="351056"/>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28FED44E-4B46-F847-9F2A-910A57EC418A}"/>
              </a:ext>
            </a:extLst>
          </p:cNvPr>
          <p:cNvSpPr txBox="1"/>
          <p:nvPr/>
        </p:nvSpPr>
        <p:spPr>
          <a:xfrm>
            <a:off x="1977989" y="5955957"/>
            <a:ext cx="2262158" cy="369332"/>
          </a:xfrm>
          <a:prstGeom prst="rect">
            <a:avLst/>
          </a:prstGeom>
          <a:noFill/>
        </p:spPr>
        <p:txBody>
          <a:bodyPr wrap="none" rtlCol="0">
            <a:spAutoFit/>
          </a:bodyPr>
          <a:lstStyle/>
          <a:p>
            <a:r>
              <a:rPr kumimoji="1" lang="ja-JP" altLang="en-US"/>
              <a:t>全国の高齢者施設数</a:t>
            </a:r>
          </a:p>
        </p:txBody>
      </p:sp>
      <p:sp>
        <p:nvSpPr>
          <p:cNvPr id="16" name="テキスト ボックス 15">
            <a:extLst>
              <a:ext uri="{FF2B5EF4-FFF2-40B4-BE49-F238E27FC236}">
                <a16:creationId xmlns:a16="http://schemas.microsoft.com/office/drawing/2014/main" id="{4969C014-AED3-9C4C-8E2B-1EFAC161C693}"/>
              </a:ext>
            </a:extLst>
          </p:cNvPr>
          <p:cNvSpPr txBox="1"/>
          <p:nvPr/>
        </p:nvSpPr>
        <p:spPr>
          <a:xfrm>
            <a:off x="7839211" y="6488392"/>
            <a:ext cx="2492990" cy="369332"/>
          </a:xfrm>
          <a:prstGeom prst="rect">
            <a:avLst/>
          </a:prstGeom>
          <a:noFill/>
        </p:spPr>
        <p:txBody>
          <a:bodyPr wrap="none" rtlCol="0">
            <a:spAutoFit/>
          </a:bodyPr>
          <a:lstStyle/>
          <a:p>
            <a:r>
              <a:rPr lang="ja-JP" altLang="en-US"/>
              <a:t>近畿圏</a:t>
            </a:r>
            <a:r>
              <a:rPr kumimoji="1" lang="ja-JP" altLang="en-US"/>
              <a:t>の高齢者施設数</a:t>
            </a:r>
          </a:p>
        </p:txBody>
      </p:sp>
      <p:pic>
        <p:nvPicPr>
          <p:cNvPr id="17" name="コンテンツ プレースホルダー 7">
            <a:extLst>
              <a:ext uri="{FF2B5EF4-FFF2-40B4-BE49-F238E27FC236}">
                <a16:creationId xmlns:a16="http://schemas.microsoft.com/office/drawing/2014/main" id="{5DE196E5-8048-1545-8641-0CC54F0001BA}"/>
              </a:ext>
            </a:extLst>
          </p:cNvPr>
          <p:cNvPicPr>
            <a:picLocks noChangeAspect="1"/>
          </p:cNvPicPr>
          <p:nvPr/>
        </p:nvPicPr>
        <p:blipFill rotWithShape="1">
          <a:blip r:embed="rId5"/>
          <a:srcRect l="5957" t="16827" r="7072"/>
          <a:stretch/>
        </p:blipFill>
        <p:spPr>
          <a:xfrm>
            <a:off x="7471911" y="194476"/>
            <a:ext cx="3966211" cy="3436812"/>
          </a:xfrm>
          <a:prstGeom prst="rect">
            <a:avLst/>
          </a:prstGeom>
        </p:spPr>
      </p:pic>
    </p:spTree>
    <p:extLst>
      <p:ext uri="{BB962C8B-B14F-4D97-AF65-F5344CB8AC3E}">
        <p14:creationId xmlns:p14="http://schemas.microsoft.com/office/powerpoint/2010/main" val="1544470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FFEE8176-86AE-8548-BD65-3CE7B4EB871E}"/>
              </a:ext>
            </a:extLst>
          </p:cNvPr>
          <p:cNvSpPr>
            <a:spLocks noGrp="1"/>
          </p:cNvSpPr>
          <p:nvPr>
            <p:ph type="title"/>
          </p:nvPr>
        </p:nvSpPr>
        <p:spPr/>
        <p:txBody>
          <a:bodyPr/>
          <a:lstStyle/>
          <a:p>
            <a:pPr algn="ctr"/>
            <a:r>
              <a:rPr kumimoji="1" lang="ja-JP" altLang="en-US"/>
              <a:t>各施設の性格と夜勤職員の基準</a:t>
            </a:r>
          </a:p>
        </p:txBody>
      </p:sp>
      <p:pic>
        <p:nvPicPr>
          <p:cNvPr id="10" name="コンテンツ プレースホルダー 9">
            <a:extLst>
              <a:ext uri="{FF2B5EF4-FFF2-40B4-BE49-F238E27FC236}">
                <a16:creationId xmlns:a16="http://schemas.microsoft.com/office/drawing/2014/main" id="{3C768DAA-6B37-ED46-9E0F-18A8823B6A58}"/>
              </a:ext>
            </a:extLst>
          </p:cNvPr>
          <p:cNvPicPr>
            <a:picLocks noGrp="1" noChangeAspect="1"/>
          </p:cNvPicPr>
          <p:nvPr>
            <p:ph sz="half" idx="2"/>
          </p:nvPr>
        </p:nvPicPr>
        <p:blipFill>
          <a:blip r:embed="rId2"/>
          <a:stretch>
            <a:fillRect/>
          </a:stretch>
        </p:blipFill>
        <p:spPr>
          <a:xfrm>
            <a:off x="6172199" y="1932973"/>
            <a:ext cx="5761299" cy="4027656"/>
          </a:xfrm>
        </p:spPr>
      </p:pic>
      <p:pic>
        <p:nvPicPr>
          <p:cNvPr id="14" name="コンテンツ プレースホルダー 7">
            <a:extLst>
              <a:ext uri="{FF2B5EF4-FFF2-40B4-BE49-F238E27FC236}">
                <a16:creationId xmlns:a16="http://schemas.microsoft.com/office/drawing/2014/main" id="{76AA8B06-66AB-A340-8D25-7AEBE631259C}"/>
              </a:ext>
            </a:extLst>
          </p:cNvPr>
          <p:cNvPicPr>
            <a:picLocks noGrp="1" noChangeAspect="1"/>
          </p:cNvPicPr>
          <p:nvPr>
            <p:ph sz="half" idx="1"/>
          </p:nvPr>
        </p:nvPicPr>
        <p:blipFill>
          <a:blip r:embed="rId3"/>
          <a:stretch>
            <a:fillRect/>
          </a:stretch>
        </p:blipFill>
        <p:spPr>
          <a:xfrm>
            <a:off x="60421" y="2210766"/>
            <a:ext cx="5959379" cy="3738622"/>
          </a:xfrm>
        </p:spPr>
      </p:pic>
    </p:spTree>
    <p:extLst>
      <p:ext uri="{BB962C8B-B14F-4D97-AF65-F5344CB8AC3E}">
        <p14:creationId xmlns:p14="http://schemas.microsoft.com/office/powerpoint/2010/main" val="1234887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960AC0-69A7-2E42-9DCF-6AC77F648C5B}"/>
              </a:ext>
            </a:extLst>
          </p:cNvPr>
          <p:cNvSpPr>
            <a:spLocks noGrp="1"/>
          </p:cNvSpPr>
          <p:nvPr>
            <p:ph type="title"/>
          </p:nvPr>
        </p:nvSpPr>
        <p:spPr/>
        <p:txBody>
          <a:bodyPr/>
          <a:lstStyle/>
          <a:p>
            <a:pPr algn="ctr"/>
            <a:r>
              <a:rPr kumimoji="1" lang="ja-JP" altLang="en-US"/>
              <a:t>認知症の症状</a:t>
            </a:r>
          </a:p>
        </p:txBody>
      </p:sp>
      <p:pic>
        <p:nvPicPr>
          <p:cNvPr id="4" name="Picture 4" descr="認知症の周辺症状（それぞれの症状の説明にリンクしています）">
            <a:extLst>
              <a:ext uri="{FF2B5EF4-FFF2-40B4-BE49-F238E27FC236}">
                <a16:creationId xmlns:a16="http://schemas.microsoft.com/office/drawing/2014/main" id="{9D8907F2-F8BD-1040-B6D4-00EB6C59B5D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16978" y="1380721"/>
            <a:ext cx="4609131" cy="380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5" descr="中核症状">
            <a:extLst>
              <a:ext uri="{FF2B5EF4-FFF2-40B4-BE49-F238E27FC236}">
                <a16:creationId xmlns:a16="http://schemas.microsoft.com/office/drawing/2014/main" id="{BAE324B6-6E56-6043-9E66-2F4C338CF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5597" y="4373664"/>
            <a:ext cx="6980139" cy="2235072"/>
          </a:xfrm>
          <a:prstGeom prst="rect">
            <a:avLst/>
          </a:prstGeom>
          <a:ln w="57150"/>
          <a:extLst/>
        </p:spPr>
        <p:style>
          <a:lnRef idx="2">
            <a:schemeClr val="accent4"/>
          </a:lnRef>
          <a:fillRef idx="1">
            <a:schemeClr val="lt1"/>
          </a:fillRef>
          <a:effectRef idx="0">
            <a:schemeClr val="accent4"/>
          </a:effectRef>
          <a:fontRef idx="minor">
            <a:schemeClr val="dk1"/>
          </a:fontRef>
        </p:style>
      </p:pic>
      <p:cxnSp>
        <p:nvCxnSpPr>
          <p:cNvPr id="8" name="直線コネクタ 7">
            <a:extLst>
              <a:ext uri="{FF2B5EF4-FFF2-40B4-BE49-F238E27FC236}">
                <a16:creationId xmlns:a16="http://schemas.microsoft.com/office/drawing/2014/main" id="{1F8FC1D9-1B34-5C44-898F-F81CBE230701}"/>
              </a:ext>
            </a:extLst>
          </p:cNvPr>
          <p:cNvCxnSpPr/>
          <p:nvPr/>
        </p:nvCxnSpPr>
        <p:spPr>
          <a:xfrm>
            <a:off x="3594100" y="3365500"/>
            <a:ext cx="2146300" cy="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AE4F3308-C1BD-0E46-B8B7-DC08671A3A70}"/>
              </a:ext>
            </a:extLst>
          </p:cNvPr>
          <p:cNvCxnSpPr>
            <a:cxnSpLocks/>
          </p:cNvCxnSpPr>
          <p:nvPr/>
        </p:nvCxnSpPr>
        <p:spPr>
          <a:xfrm>
            <a:off x="5727700" y="3331135"/>
            <a:ext cx="0" cy="962959"/>
          </a:xfrm>
          <a:prstGeom prst="straightConnector1">
            <a:avLst/>
          </a:prstGeom>
          <a:ln w="5715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1953A30E-3C57-3A4D-861F-E6C4E3027A51}"/>
              </a:ext>
            </a:extLst>
          </p:cNvPr>
          <p:cNvSpPr txBox="1"/>
          <p:nvPr/>
        </p:nvSpPr>
        <p:spPr>
          <a:xfrm>
            <a:off x="6804212" y="3964547"/>
            <a:ext cx="2954655" cy="369332"/>
          </a:xfrm>
          <a:prstGeom prst="rect">
            <a:avLst/>
          </a:prstGeom>
          <a:noFill/>
        </p:spPr>
        <p:txBody>
          <a:bodyPr wrap="none" rtlCol="0">
            <a:spAutoFit/>
          </a:bodyPr>
          <a:lstStyle/>
          <a:p>
            <a:r>
              <a:rPr kumimoji="1" lang="ja-JP" altLang="en-US" b="1"/>
              <a:t>中核症状（認知機能障害）</a:t>
            </a:r>
          </a:p>
        </p:txBody>
      </p:sp>
      <p:sp>
        <p:nvSpPr>
          <p:cNvPr id="14" name="テキスト ボックス 13">
            <a:extLst>
              <a:ext uri="{FF2B5EF4-FFF2-40B4-BE49-F238E27FC236}">
                <a16:creationId xmlns:a16="http://schemas.microsoft.com/office/drawing/2014/main" id="{C26E96E2-13F3-6C45-A900-1C4CD02830A2}"/>
              </a:ext>
            </a:extLst>
          </p:cNvPr>
          <p:cNvSpPr txBox="1"/>
          <p:nvPr/>
        </p:nvSpPr>
        <p:spPr>
          <a:xfrm>
            <a:off x="7027463" y="1889815"/>
            <a:ext cx="2223686" cy="369332"/>
          </a:xfrm>
          <a:prstGeom prst="rect">
            <a:avLst/>
          </a:prstGeom>
          <a:noFill/>
        </p:spPr>
        <p:txBody>
          <a:bodyPr wrap="none" rtlCol="0">
            <a:spAutoFit/>
          </a:bodyPr>
          <a:lstStyle/>
          <a:p>
            <a:r>
              <a:rPr kumimoji="1" lang="ja-JP" altLang="en-US" b="1"/>
              <a:t>周辺症状（</a:t>
            </a:r>
            <a:r>
              <a:rPr kumimoji="1" lang="en-US" altLang="ja-JP" b="1" dirty="0"/>
              <a:t>BPSD</a:t>
            </a:r>
            <a:r>
              <a:rPr kumimoji="1" lang="ja-JP" altLang="en-US" b="1"/>
              <a:t>）</a:t>
            </a:r>
          </a:p>
        </p:txBody>
      </p:sp>
      <p:sp>
        <p:nvSpPr>
          <p:cNvPr id="15" name="正方形/長方形 14">
            <a:extLst>
              <a:ext uri="{FF2B5EF4-FFF2-40B4-BE49-F238E27FC236}">
                <a16:creationId xmlns:a16="http://schemas.microsoft.com/office/drawing/2014/main" id="{F8D9468F-9F98-D342-8FA0-774757FAEFC1}"/>
              </a:ext>
            </a:extLst>
          </p:cNvPr>
          <p:cNvSpPr/>
          <p:nvPr/>
        </p:nvSpPr>
        <p:spPr>
          <a:xfrm>
            <a:off x="4920772" y="4356849"/>
            <a:ext cx="7065040" cy="2268819"/>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94BD109C-EE5D-394D-AC48-25D5266805DF}"/>
              </a:ext>
            </a:extLst>
          </p:cNvPr>
          <p:cNvSpPr txBox="1"/>
          <p:nvPr/>
        </p:nvSpPr>
        <p:spPr>
          <a:xfrm>
            <a:off x="6633015" y="2257370"/>
            <a:ext cx="4169731" cy="646331"/>
          </a:xfrm>
          <a:prstGeom prst="rect">
            <a:avLst/>
          </a:prstGeom>
          <a:noFill/>
          <a:ln>
            <a:solidFill>
              <a:schemeClr val="tx1"/>
            </a:solidFill>
          </a:ln>
        </p:spPr>
        <p:txBody>
          <a:bodyPr wrap="none" rtlCol="0">
            <a:spAutoFit/>
          </a:bodyPr>
          <a:lstStyle/>
          <a:p>
            <a:r>
              <a:rPr kumimoji="1" lang="ja-JP" altLang="en-US"/>
              <a:t>認知症患者の約</a:t>
            </a:r>
            <a:r>
              <a:rPr kumimoji="1" lang="en-US" altLang="ja-JP" dirty="0"/>
              <a:t>60〜90%</a:t>
            </a:r>
            <a:r>
              <a:rPr kumimoji="1" lang="ja-JP" altLang="en-US"/>
              <a:t>が</a:t>
            </a:r>
            <a:endParaRPr kumimoji="1" lang="en-US" altLang="ja-JP" dirty="0"/>
          </a:p>
          <a:p>
            <a:r>
              <a:rPr kumimoji="1" lang="ja-JP" altLang="en-US"/>
              <a:t>少なくとも</a:t>
            </a:r>
            <a:r>
              <a:rPr kumimoji="1" lang="en-US" altLang="ja-JP" dirty="0"/>
              <a:t>1</a:t>
            </a:r>
            <a:r>
              <a:rPr kumimoji="1" lang="ja-JP" altLang="en-US"/>
              <a:t>つ以上</a:t>
            </a:r>
            <a:r>
              <a:rPr kumimoji="1" lang="en-US" altLang="ja-JP" dirty="0"/>
              <a:t>BPSD</a:t>
            </a:r>
            <a:r>
              <a:rPr kumimoji="1" lang="ja-JP" altLang="en-US"/>
              <a:t>症状を呈する</a:t>
            </a:r>
          </a:p>
        </p:txBody>
      </p:sp>
      <p:pic>
        <p:nvPicPr>
          <p:cNvPr id="18" name="図 17">
            <a:extLst>
              <a:ext uri="{FF2B5EF4-FFF2-40B4-BE49-F238E27FC236}">
                <a16:creationId xmlns:a16="http://schemas.microsoft.com/office/drawing/2014/main" id="{37A57236-ABA4-DF44-8110-58F269623BDD}"/>
              </a:ext>
            </a:extLst>
          </p:cNvPr>
          <p:cNvPicPr>
            <a:picLocks noChangeAspect="1"/>
          </p:cNvPicPr>
          <p:nvPr/>
        </p:nvPicPr>
        <p:blipFill>
          <a:blip r:embed="rId5"/>
          <a:stretch>
            <a:fillRect/>
          </a:stretch>
        </p:blipFill>
        <p:spPr>
          <a:xfrm>
            <a:off x="1863743" y="2911632"/>
            <a:ext cx="1307691" cy="1618924"/>
          </a:xfrm>
          <a:prstGeom prst="rect">
            <a:avLst/>
          </a:prstGeom>
        </p:spPr>
      </p:pic>
    </p:spTree>
    <p:extLst>
      <p:ext uri="{BB962C8B-B14F-4D97-AF65-F5344CB8AC3E}">
        <p14:creationId xmlns:p14="http://schemas.microsoft.com/office/powerpoint/2010/main" val="2820575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F33742-8670-7C43-B76B-596BAC585E7D}"/>
              </a:ext>
            </a:extLst>
          </p:cNvPr>
          <p:cNvSpPr>
            <a:spLocks noGrp="1"/>
          </p:cNvSpPr>
          <p:nvPr>
            <p:ph type="title"/>
          </p:nvPr>
        </p:nvSpPr>
        <p:spPr/>
        <p:txBody>
          <a:bodyPr/>
          <a:lstStyle/>
          <a:p>
            <a:pPr algn="ctr"/>
            <a:r>
              <a:rPr lang="ja-JP" altLang="en-US"/>
              <a:t>抗</a:t>
            </a:r>
            <a:r>
              <a:rPr kumimoji="1" lang="ja-JP" altLang="en-US"/>
              <a:t>認知症薬の使い分け</a:t>
            </a:r>
          </a:p>
        </p:txBody>
      </p:sp>
      <p:graphicFrame>
        <p:nvGraphicFramePr>
          <p:cNvPr id="4" name="コンテンツ プレースホルダー 3">
            <a:extLst>
              <a:ext uri="{FF2B5EF4-FFF2-40B4-BE49-F238E27FC236}">
                <a16:creationId xmlns:a16="http://schemas.microsoft.com/office/drawing/2014/main" id="{7639521C-04E6-7747-B5C9-B841C357F0BF}"/>
              </a:ext>
            </a:extLst>
          </p:cNvPr>
          <p:cNvGraphicFramePr>
            <a:graphicFrameLocks noGrp="1"/>
          </p:cNvGraphicFramePr>
          <p:nvPr>
            <p:ph idx="1"/>
            <p:extLst>
              <p:ext uri="{D42A27DB-BD31-4B8C-83A1-F6EECF244321}">
                <p14:modId xmlns:p14="http://schemas.microsoft.com/office/powerpoint/2010/main" val="4110606670"/>
              </p:ext>
            </p:extLst>
          </p:nvPr>
        </p:nvGraphicFramePr>
        <p:xfrm>
          <a:off x="372532" y="1825624"/>
          <a:ext cx="11450499" cy="4711789"/>
        </p:xfrm>
        <a:graphic>
          <a:graphicData uri="http://schemas.openxmlformats.org/drawingml/2006/table">
            <a:tbl>
              <a:tblPr firstRow="1" bandRow="1">
                <a:tableStyleId>{5C22544A-7EE6-4342-B048-85BDC9FD1C3A}</a:tableStyleId>
              </a:tblPr>
              <a:tblGrid>
                <a:gridCol w="2125543">
                  <a:extLst>
                    <a:ext uri="{9D8B030D-6E8A-4147-A177-3AD203B41FA5}">
                      <a16:colId xmlns:a16="http://schemas.microsoft.com/office/drawing/2014/main" val="1426703425"/>
                    </a:ext>
                  </a:extLst>
                </a:gridCol>
                <a:gridCol w="2331239">
                  <a:extLst>
                    <a:ext uri="{9D8B030D-6E8A-4147-A177-3AD203B41FA5}">
                      <a16:colId xmlns:a16="http://schemas.microsoft.com/office/drawing/2014/main" val="3873775446"/>
                    </a:ext>
                  </a:extLst>
                </a:gridCol>
                <a:gridCol w="2331239">
                  <a:extLst>
                    <a:ext uri="{9D8B030D-6E8A-4147-A177-3AD203B41FA5}">
                      <a16:colId xmlns:a16="http://schemas.microsoft.com/office/drawing/2014/main" val="1582104020"/>
                    </a:ext>
                  </a:extLst>
                </a:gridCol>
                <a:gridCol w="2331239">
                  <a:extLst>
                    <a:ext uri="{9D8B030D-6E8A-4147-A177-3AD203B41FA5}">
                      <a16:colId xmlns:a16="http://schemas.microsoft.com/office/drawing/2014/main" val="3419397257"/>
                    </a:ext>
                  </a:extLst>
                </a:gridCol>
                <a:gridCol w="2331239">
                  <a:extLst>
                    <a:ext uri="{9D8B030D-6E8A-4147-A177-3AD203B41FA5}">
                      <a16:colId xmlns:a16="http://schemas.microsoft.com/office/drawing/2014/main" val="1848728732"/>
                    </a:ext>
                  </a:extLst>
                </a:gridCol>
              </a:tblGrid>
              <a:tr h="718963">
                <a:tc>
                  <a:txBody>
                    <a:bodyPr/>
                    <a:lstStyle/>
                    <a:p>
                      <a:pPr algn="ctr"/>
                      <a:r>
                        <a:rPr kumimoji="1" lang="ja-JP" altLang="en-US"/>
                        <a:t>製品名</a:t>
                      </a:r>
                      <a:endParaRPr kumimoji="1" lang="en-US" altLang="ja-JP" dirty="0"/>
                    </a:p>
                    <a:p>
                      <a:pPr algn="ctr"/>
                      <a:r>
                        <a:rPr kumimoji="1" lang="ja-JP" altLang="en-US"/>
                        <a:t>（一般名）</a:t>
                      </a:r>
                    </a:p>
                  </a:txBody>
                  <a:tcPr anchor="ctr"/>
                </a:tc>
                <a:tc>
                  <a:txBody>
                    <a:bodyPr/>
                    <a:lstStyle/>
                    <a:p>
                      <a:pPr algn="ctr"/>
                      <a:r>
                        <a:rPr kumimoji="1" lang="ja-JP" altLang="en-US"/>
                        <a:t>アリセプト</a:t>
                      </a:r>
                      <a:endParaRPr kumimoji="1" lang="en-US" altLang="ja-JP" dirty="0"/>
                    </a:p>
                    <a:p>
                      <a:pPr algn="ctr"/>
                      <a:r>
                        <a:rPr kumimoji="1" lang="ja-JP" altLang="en-US"/>
                        <a:t>（ドネペジル ）</a:t>
                      </a:r>
                    </a:p>
                  </a:txBody>
                  <a:tcPr anchor="ctr"/>
                </a:tc>
                <a:tc>
                  <a:txBody>
                    <a:bodyPr/>
                    <a:lstStyle/>
                    <a:p>
                      <a:pPr algn="ctr"/>
                      <a:r>
                        <a:rPr kumimoji="1" lang="ja-JP" altLang="en-US"/>
                        <a:t>レミニール</a:t>
                      </a:r>
                      <a:endParaRPr kumimoji="1" lang="en-US" altLang="ja-JP" dirty="0"/>
                    </a:p>
                    <a:p>
                      <a:pPr algn="ctr"/>
                      <a:r>
                        <a:rPr kumimoji="1" lang="ja-JP" altLang="en-US"/>
                        <a:t>（ガランタミン）</a:t>
                      </a:r>
                    </a:p>
                  </a:txBody>
                  <a:tcPr anchor="ctr"/>
                </a:tc>
                <a:tc>
                  <a:txBody>
                    <a:bodyPr/>
                    <a:lstStyle/>
                    <a:p>
                      <a:pPr algn="ctr"/>
                      <a:r>
                        <a:rPr kumimoji="1" lang="ja-JP" altLang="en-US"/>
                        <a:t>リバスタッチ</a:t>
                      </a:r>
                      <a:endParaRPr kumimoji="1" lang="en-US" altLang="ja-JP" dirty="0"/>
                    </a:p>
                    <a:p>
                      <a:pPr algn="ctr"/>
                      <a:r>
                        <a:rPr kumimoji="1" lang="ja-JP" altLang="en-US"/>
                        <a:t>（リバスチグミン）</a:t>
                      </a:r>
                    </a:p>
                  </a:txBody>
                  <a:tcPr anchor="ctr"/>
                </a:tc>
                <a:tc>
                  <a:txBody>
                    <a:bodyPr/>
                    <a:lstStyle/>
                    <a:p>
                      <a:pPr algn="ctr"/>
                      <a:r>
                        <a:rPr kumimoji="1" lang="ja-JP" altLang="en-US"/>
                        <a:t>メマリー</a:t>
                      </a:r>
                      <a:endParaRPr kumimoji="1" lang="en-US" altLang="ja-JP" dirty="0"/>
                    </a:p>
                    <a:p>
                      <a:pPr algn="ctr"/>
                      <a:r>
                        <a:rPr kumimoji="1" lang="ja-JP" altLang="en-US"/>
                        <a:t>（メマンチン）</a:t>
                      </a:r>
                    </a:p>
                  </a:txBody>
                  <a:tcPr anchor="ctr"/>
                </a:tc>
                <a:extLst>
                  <a:ext uri="{0D108BD9-81ED-4DB2-BD59-A6C34878D82A}">
                    <a16:rowId xmlns:a16="http://schemas.microsoft.com/office/drawing/2014/main" val="2720852940"/>
                  </a:ext>
                </a:extLst>
              </a:tr>
              <a:tr h="416542">
                <a:tc>
                  <a:txBody>
                    <a:bodyPr/>
                    <a:lstStyle/>
                    <a:p>
                      <a:pPr algn="ctr"/>
                      <a:r>
                        <a:rPr kumimoji="1" lang="ja-JP" altLang="en-US"/>
                        <a:t>作用機序</a:t>
                      </a:r>
                    </a:p>
                  </a:txBody>
                  <a:tcPr anchor="ctr"/>
                </a:tc>
                <a:tc>
                  <a:txBody>
                    <a:bodyPr/>
                    <a:lstStyle/>
                    <a:p>
                      <a:pPr algn="ctr"/>
                      <a:r>
                        <a:rPr kumimoji="1" lang="ja-JP" altLang="en-US"/>
                        <a:t>アセチルコリン</a:t>
                      </a:r>
                      <a:endParaRPr kumimoji="1" lang="en-US" altLang="ja-JP" dirty="0"/>
                    </a:p>
                    <a:p>
                      <a:pPr algn="ctr"/>
                      <a:r>
                        <a:rPr kumimoji="1" lang="ja-JP" altLang="en-US"/>
                        <a:t>エステラーゼ阻害</a:t>
                      </a:r>
                    </a:p>
                  </a:txBody>
                  <a:tcPr anchor="ctr"/>
                </a:tc>
                <a:tc>
                  <a:txBody>
                    <a:bodyPr/>
                    <a:lstStyle/>
                    <a:p>
                      <a:pPr algn="ctr"/>
                      <a:r>
                        <a:rPr kumimoji="1" lang="ja-JP" altLang="en-US"/>
                        <a:t>アセチルコリン</a:t>
                      </a:r>
                      <a:endParaRPr kumimoji="1" lang="en-US" altLang="ja-JP" dirty="0"/>
                    </a:p>
                    <a:p>
                      <a:pPr algn="ctr"/>
                      <a:r>
                        <a:rPr kumimoji="1" lang="ja-JP" altLang="en-US"/>
                        <a:t>エステラーゼ阻害</a:t>
                      </a:r>
                    </a:p>
                    <a:p>
                      <a:pPr algn="ctr"/>
                      <a:r>
                        <a:rPr kumimoji="1" lang="ja-JP" altLang="en-US"/>
                        <a:t>および</a:t>
                      </a:r>
                      <a:endParaRPr kumimoji="1" lang="en-US" altLang="ja-JP" dirty="0"/>
                    </a:p>
                    <a:p>
                      <a:pPr algn="ctr"/>
                      <a:r>
                        <a:rPr kumimoji="1" lang="ja-JP" altLang="en-US"/>
                        <a:t>ニコチン受容体</a:t>
                      </a:r>
                      <a:endParaRPr kumimoji="1" lang="en-US" altLang="ja-JP" dirty="0"/>
                    </a:p>
                    <a:p>
                      <a:pPr algn="ctr"/>
                      <a:r>
                        <a:rPr kumimoji="1" lang="ja-JP" altLang="en-US"/>
                        <a:t>増強作用</a:t>
                      </a:r>
                    </a:p>
                  </a:txBody>
                  <a:tcPr anchor="ctr"/>
                </a:tc>
                <a:tc>
                  <a:txBody>
                    <a:bodyPr/>
                    <a:lstStyle/>
                    <a:p>
                      <a:pPr algn="ctr"/>
                      <a:r>
                        <a:rPr kumimoji="1" lang="ja-JP" altLang="en-US"/>
                        <a:t>アセチルコリン</a:t>
                      </a:r>
                      <a:endParaRPr kumimoji="1" lang="en-US" altLang="ja-JP" dirty="0"/>
                    </a:p>
                    <a:p>
                      <a:pPr algn="ctr"/>
                      <a:r>
                        <a:rPr kumimoji="1" lang="ja-JP" altLang="en-US"/>
                        <a:t>エステラーゼ阻害</a:t>
                      </a:r>
                    </a:p>
                    <a:p>
                      <a:pPr algn="ctr"/>
                      <a:r>
                        <a:rPr kumimoji="1" lang="ja-JP" altLang="en-US"/>
                        <a:t>および</a:t>
                      </a:r>
                      <a:endParaRPr kumimoji="1" lang="en-US" altLang="ja-JP" dirty="0"/>
                    </a:p>
                    <a:p>
                      <a:pPr algn="ctr"/>
                      <a:r>
                        <a:rPr kumimoji="1" lang="ja-JP" altLang="en-US"/>
                        <a:t>ブチリルコリン</a:t>
                      </a:r>
                      <a:endParaRPr kumimoji="1" lang="en-US" altLang="ja-JP" dirty="0"/>
                    </a:p>
                    <a:p>
                      <a:pPr algn="ctr"/>
                      <a:r>
                        <a:rPr kumimoji="1" lang="ja-JP" altLang="en-US"/>
                        <a:t>エステラーゼ阻害</a:t>
                      </a:r>
                    </a:p>
                  </a:txBody>
                  <a:tcPr anchor="ctr"/>
                </a:tc>
                <a:tc>
                  <a:txBody>
                    <a:bodyPr/>
                    <a:lstStyle/>
                    <a:p>
                      <a:pPr algn="ctr"/>
                      <a:r>
                        <a:rPr kumimoji="1" lang="en-US" altLang="ja-JP" dirty="0"/>
                        <a:t>NMDA</a:t>
                      </a:r>
                      <a:r>
                        <a:rPr kumimoji="1" lang="ja-JP" altLang="en-US"/>
                        <a:t>受容体</a:t>
                      </a:r>
                      <a:endParaRPr kumimoji="1" lang="en-US" altLang="ja-JP" dirty="0"/>
                    </a:p>
                    <a:p>
                      <a:pPr algn="ctr"/>
                      <a:r>
                        <a:rPr kumimoji="1" lang="ja-JP" altLang="en-US"/>
                        <a:t>アンタゴニスト</a:t>
                      </a:r>
                    </a:p>
                  </a:txBody>
                  <a:tcPr anchor="ctr"/>
                </a:tc>
                <a:extLst>
                  <a:ext uri="{0D108BD9-81ED-4DB2-BD59-A6C34878D82A}">
                    <a16:rowId xmlns:a16="http://schemas.microsoft.com/office/drawing/2014/main" val="3986466810"/>
                  </a:ext>
                </a:extLst>
              </a:tr>
              <a:tr h="416542">
                <a:tc>
                  <a:txBody>
                    <a:bodyPr/>
                    <a:lstStyle/>
                    <a:p>
                      <a:pPr algn="ctr"/>
                      <a:r>
                        <a:rPr kumimoji="1" lang="ja-JP" altLang="en-US"/>
                        <a:t>アルツハイマー型認知症の適応症</a:t>
                      </a:r>
                    </a:p>
                  </a:txBody>
                  <a:tcPr anchor="ctr"/>
                </a:tc>
                <a:tc>
                  <a:txBody>
                    <a:bodyPr/>
                    <a:lstStyle/>
                    <a:p>
                      <a:pPr algn="ctr"/>
                      <a:r>
                        <a:rPr kumimoji="1" lang="ja-JP" altLang="en-US"/>
                        <a:t>軽度から高度</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a:t>軽度および中等度</a:t>
                      </a:r>
                    </a:p>
                  </a:txBody>
                  <a:tcPr anchor="ctr"/>
                </a:tc>
                <a:tc>
                  <a:txBody>
                    <a:bodyPr/>
                    <a:lstStyle/>
                    <a:p>
                      <a:pPr algn="ctr"/>
                      <a:r>
                        <a:rPr kumimoji="1" lang="ja-JP" altLang="en-US"/>
                        <a:t>軽度および中等度</a:t>
                      </a:r>
                    </a:p>
                  </a:txBody>
                  <a:tcPr anchor="ctr"/>
                </a:tc>
                <a:tc>
                  <a:txBody>
                    <a:bodyPr/>
                    <a:lstStyle/>
                    <a:p>
                      <a:pPr algn="ctr"/>
                      <a:r>
                        <a:rPr kumimoji="1" lang="ja-JP" altLang="en-US"/>
                        <a:t>中等度から高度</a:t>
                      </a:r>
                    </a:p>
                  </a:txBody>
                  <a:tcPr anchor="ctr"/>
                </a:tc>
                <a:extLst>
                  <a:ext uri="{0D108BD9-81ED-4DB2-BD59-A6C34878D82A}">
                    <a16:rowId xmlns:a16="http://schemas.microsoft.com/office/drawing/2014/main" val="3286780614"/>
                  </a:ext>
                </a:extLst>
              </a:tr>
              <a:tr h="416542">
                <a:tc>
                  <a:txBody>
                    <a:bodyPr/>
                    <a:lstStyle/>
                    <a:p>
                      <a:pPr algn="ctr"/>
                      <a:r>
                        <a:rPr kumimoji="1" lang="ja-JP" altLang="en-US"/>
                        <a:t>薬型</a:t>
                      </a:r>
                    </a:p>
                  </a:txBody>
                  <a:tcPr anchor="ctr"/>
                </a:tc>
                <a:tc>
                  <a:txBody>
                    <a:bodyPr/>
                    <a:lstStyle/>
                    <a:p>
                      <a:pPr algn="ctr"/>
                      <a:r>
                        <a:rPr kumimoji="1" lang="ja-JP" altLang="en-US"/>
                        <a:t>錠剤、口腔内崩壊錠、</a:t>
                      </a:r>
                      <a:endParaRPr kumimoji="1" lang="en-US" altLang="ja-JP" dirty="0"/>
                    </a:p>
                    <a:p>
                      <a:pPr algn="ctr"/>
                      <a:r>
                        <a:rPr kumimoji="1" lang="ja-JP" altLang="en-US"/>
                        <a:t>細粒剤、ゼリー剤</a:t>
                      </a:r>
                    </a:p>
                  </a:txBody>
                  <a:tcPr anchor="ctr"/>
                </a:tc>
                <a:tc>
                  <a:txBody>
                    <a:bodyPr/>
                    <a:lstStyle/>
                    <a:p>
                      <a:pPr algn="ctr"/>
                      <a:r>
                        <a:rPr kumimoji="1" lang="ja-JP" altLang="en-US"/>
                        <a:t>錠剤、口腔内崩壊錠、</a:t>
                      </a:r>
                      <a:endParaRPr kumimoji="1" lang="en-US" altLang="ja-JP" dirty="0"/>
                    </a:p>
                    <a:p>
                      <a:pPr algn="ctr"/>
                      <a:r>
                        <a:rPr kumimoji="1" lang="ja-JP" altLang="en-US"/>
                        <a:t>経口液剤</a:t>
                      </a:r>
                    </a:p>
                  </a:txBody>
                  <a:tcPr anchor="ctr"/>
                </a:tc>
                <a:tc>
                  <a:txBody>
                    <a:bodyPr/>
                    <a:lstStyle/>
                    <a:p>
                      <a:pPr algn="ctr"/>
                      <a:r>
                        <a:rPr kumimoji="1" lang="ja-JP" altLang="en-US"/>
                        <a:t>パッチ剤</a:t>
                      </a:r>
                    </a:p>
                  </a:txBody>
                  <a:tcPr anchor="ctr"/>
                </a:tc>
                <a:tc>
                  <a:txBody>
                    <a:bodyPr/>
                    <a:lstStyle/>
                    <a:p>
                      <a:pPr algn="ctr"/>
                      <a:r>
                        <a:rPr kumimoji="1" lang="ja-JP" altLang="en-US"/>
                        <a:t>錠剤</a:t>
                      </a:r>
                    </a:p>
                  </a:txBody>
                  <a:tcPr anchor="ctr"/>
                </a:tc>
                <a:extLst>
                  <a:ext uri="{0D108BD9-81ED-4DB2-BD59-A6C34878D82A}">
                    <a16:rowId xmlns:a16="http://schemas.microsoft.com/office/drawing/2014/main" val="1935881470"/>
                  </a:ext>
                </a:extLst>
              </a:tr>
              <a:tr h="416542">
                <a:tc>
                  <a:txBody>
                    <a:bodyPr/>
                    <a:lstStyle/>
                    <a:p>
                      <a:pPr algn="ctr"/>
                      <a:r>
                        <a:rPr kumimoji="1" lang="ja-JP" altLang="en-US"/>
                        <a:t>用量（ｍｇ</a:t>
                      </a:r>
                      <a:r>
                        <a:rPr kumimoji="1" lang="en-US" altLang="ja-JP" dirty="0"/>
                        <a:t>/</a:t>
                      </a:r>
                      <a:r>
                        <a:rPr kumimoji="1" lang="ja-JP" altLang="en-US"/>
                        <a:t>日）</a:t>
                      </a:r>
                    </a:p>
                  </a:txBody>
                  <a:tcPr anchor="ctr"/>
                </a:tc>
                <a:tc>
                  <a:txBody>
                    <a:bodyPr/>
                    <a:lstStyle/>
                    <a:p>
                      <a:pPr algn="ctr"/>
                      <a:r>
                        <a:rPr kumimoji="1" lang="en-US" altLang="ja-JP" dirty="0"/>
                        <a:t>3~10</a:t>
                      </a:r>
                      <a:endParaRPr kumimoji="1" lang="ja-JP" altLang="en-US"/>
                    </a:p>
                  </a:txBody>
                  <a:tcPr anchor="ctr"/>
                </a:tc>
                <a:tc>
                  <a:txBody>
                    <a:bodyPr/>
                    <a:lstStyle/>
                    <a:p>
                      <a:pPr algn="ctr"/>
                      <a:r>
                        <a:rPr kumimoji="1" lang="en-US" altLang="ja-JP" dirty="0"/>
                        <a:t>8~24</a:t>
                      </a:r>
                      <a:endParaRPr kumimoji="1" lang="ja-JP" altLang="en-US"/>
                    </a:p>
                  </a:txBody>
                  <a:tcPr anchor="ctr"/>
                </a:tc>
                <a:tc>
                  <a:txBody>
                    <a:bodyPr/>
                    <a:lstStyle/>
                    <a:p>
                      <a:pPr algn="ctr"/>
                      <a:r>
                        <a:rPr kumimoji="1" lang="en-US" altLang="ja-JP" dirty="0"/>
                        <a:t>4.5~18</a:t>
                      </a:r>
                      <a:endParaRPr kumimoji="1" lang="ja-JP" altLang="en-US"/>
                    </a:p>
                  </a:txBody>
                  <a:tcPr anchor="ctr"/>
                </a:tc>
                <a:tc>
                  <a:txBody>
                    <a:bodyPr/>
                    <a:lstStyle/>
                    <a:p>
                      <a:pPr algn="ctr"/>
                      <a:r>
                        <a:rPr kumimoji="1" lang="en-US" altLang="ja-JP" dirty="0"/>
                        <a:t>5~20</a:t>
                      </a:r>
                      <a:endParaRPr kumimoji="1" lang="ja-JP" altLang="en-US"/>
                    </a:p>
                  </a:txBody>
                  <a:tcPr anchor="ctr"/>
                </a:tc>
                <a:extLst>
                  <a:ext uri="{0D108BD9-81ED-4DB2-BD59-A6C34878D82A}">
                    <a16:rowId xmlns:a16="http://schemas.microsoft.com/office/drawing/2014/main" val="3582632972"/>
                  </a:ext>
                </a:extLst>
              </a:tr>
              <a:tr h="416542">
                <a:tc>
                  <a:txBody>
                    <a:bodyPr/>
                    <a:lstStyle/>
                    <a:p>
                      <a:pPr algn="ctr"/>
                      <a:r>
                        <a:rPr kumimoji="1" lang="ja-JP" altLang="en-US"/>
                        <a:t>投与回数</a:t>
                      </a:r>
                    </a:p>
                  </a:txBody>
                  <a:tcPr anchor="ctr"/>
                </a:tc>
                <a:tc>
                  <a:txBody>
                    <a:bodyPr/>
                    <a:lstStyle/>
                    <a:p>
                      <a:pPr algn="ctr"/>
                      <a:r>
                        <a:rPr kumimoji="1" lang="en-US" altLang="ja-JP" dirty="0"/>
                        <a:t>1</a:t>
                      </a:r>
                      <a:r>
                        <a:rPr kumimoji="1" lang="ja-JP" altLang="en-US"/>
                        <a:t>日</a:t>
                      </a:r>
                      <a:r>
                        <a:rPr kumimoji="1" lang="en-US" altLang="ja-JP" dirty="0"/>
                        <a:t>1</a:t>
                      </a:r>
                      <a:r>
                        <a:rPr kumimoji="1" lang="ja-JP" altLang="en-US"/>
                        <a:t>回</a:t>
                      </a:r>
                    </a:p>
                  </a:txBody>
                  <a:tcPr anchor="ctr"/>
                </a:tc>
                <a:tc>
                  <a:txBody>
                    <a:bodyPr/>
                    <a:lstStyle/>
                    <a:p>
                      <a:pPr algn="ctr"/>
                      <a:r>
                        <a:rPr kumimoji="1" lang="en-US" altLang="ja-JP" dirty="0"/>
                        <a:t>1</a:t>
                      </a:r>
                      <a:r>
                        <a:rPr kumimoji="1" lang="ja-JP" altLang="en-US"/>
                        <a:t>日</a:t>
                      </a:r>
                      <a:r>
                        <a:rPr kumimoji="1" lang="en-US" altLang="ja-JP" dirty="0"/>
                        <a:t>2</a:t>
                      </a:r>
                      <a:r>
                        <a:rPr kumimoji="1" lang="ja-JP" altLang="en-US"/>
                        <a:t>回</a:t>
                      </a:r>
                    </a:p>
                  </a:txBody>
                  <a:tcPr anchor="ctr"/>
                </a:tc>
                <a:tc>
                  <a:txBody>
                    <a:bodyPr/>
                    <a:lstStyle/>
                    <a:p>
                      <a:pPr algn="ctr"/>
                      <a:r>
                        <a:rPr kumimoji="1" lang="en-US" altLang="ja-JP" dirty="0"/>
                        <a:t>1</a:t>
                      </a:r>
                      <a:r>
                        <a:rPr kumimoji="1" lang="ja-JP" altLang="en-US"/>
                        <a:t>日</a:t>
                      </a:r>
                      <a:r>
                        <a:rPr kumimoji="1" lang="en-US" altLang="ja-JP" dirty="0"/>
                        <a:t>1</a:t>
                      </a:r>
                      <a:r>
                        <a:rPr kumimoji="1" lang="ja-JP" altLang="en-US"/>
                        <a:t>回</a:t>
                      </a:r>
                    </a:p>
                  </a:txBody>
                  <a:tcPr anchor="ctr"/>
                </a:tc>
                <a:tc>
                  <a:txBody>
                    <a:bodyPr/>
                    <a:lstStyle/>
                    <a:p>
                      <a:pPr algn="ctr"/>
                      <a:r>
                        <a:rPr kumimoji="1" lang="en-US" altLang="ja-JP" dirty="0"/>
                        <a:t>1</a:t>
                      </a:r>
                      <a:r>
                        <a:rPr kumimoji="1" lang="ja-JP" altLang="en-US"/>
                        <a:t>日</a:t>
                      </a:r>
                      <a:r>
                        <a:rPr kumimoji="1" lang="en-US" altLang="ja-JP" dirty="0"/>
                        <a:t>1</a:t>
                      </a:r>
                      <a:r>
                        <a:rPr kumimoji="1" lang="ja-JP" altLang="en-US"/>
                        <a:t>回</a:t>
                      </a:r>
                    </a:p>
                  </a:txBody>
                  <a:tcPr anchor="ctr"/>
                </a:tc>
                <a:extLst>
                  <a:ext uri="{0D108BD9-81ED-4DB2-BD59-A6C34878D82A}">
                    <a16:rowId xmlns:a16="http://schemas.microsoft.com/office/drawing/2014/main" val="2911835005"/>
                  </a:ext>
                </a:extLst>
              </a:tr>
              <a:tr h="416542">
                <a:tc>
                  <a:txBody>
                    <a:bodyPr/>
                    <a:lstStyle/>
                    <a:p>
                      <a:pPr algn="ctr"/>
                      <a:r>
                        <a:rPr kumimoji="1" lang="ja-JP" altLang="en-US"/>
                        <a:t>副作用</a:t>
                      </a:r>
                    </a:p>
                  </a:txBody>
                  <a:tcPr anchor="ctr"/>
                </a:tc>
                <a:tc gridSpan="3">
                  <a:txBody>
                    <a:bodyPr/>
                    <a:lstStyle/>
                    <a:p>
                      <a:pPr algn="ctr"/>
                      <a:r>
                        <a:rPr kumimoji="1" lang="ja-JP" altLang="en-US"/>
                        <a:t>胃腸障害（悪心、嘔吐等）、心臓障害（不整脈等）</a:t>
                      </a:r>
                    </a:p>
                  </a:txBody>
                  <a:tcPr anchor="ctr"/>
                </a:tc>
                <a:tc hMerge="1">
                  <a:txBody>
                    <a:bodyPr/>
                    <a:lstStyle/>
                    <a:p>
                      <a:pPr algn="ctr"/>
                      <a:endParaRPr kumimoji="1" lang="ja-JP" altLang="en-US"/>
                    </a:p>
                  </a:txBody>
                  <a:tcPr anchor="ctr"/>
                </a:tc>
                <a:tc hMerge="1">
                  <a:txBody>
                    <a:bodyPr/>
                    <a:lstStyle/>
                    <a:p>
                      <a:pPr algn="ctr"/>
                      <a:endParaRPr kumimoji="1" lang="ja-JP" altLang="en-US"/>
                    </a:p>
                  </a:txBody>
                  <a:tcPr anchor="ctr"/>
                </a:tc>
                <a:tc>
                  <a:txBody>
                    <a:bodyPr/>
                    <a:lstStyle/>
                    <a:p>
                      <a:pPr algn="ctr"/>
                      <a:r>
                        <a:rPr kumimoji="1" lang="ja-JP" altLang="en-US"/>
                        <a:t>めまい・頭痛・傾眠</a:t>
                      </a:r>
                    </a:p>
                  </a:txBody>
                  <a:tcPr anchor="ctr"/>
                </a:tc>
                <a:extLst>
                  <a:ext uri="{0D108BD9-81ED-4DB2-BD59-A6C34878D82A}">
                    <a16:rowId xmlns:a16="http://schemas.microsoft.com/office/drawing/2014/main" val="1802878567"/>
                  </a:ext>
                </a:extLst>
              </a:tr>
            </a:tbl>
          </a:graphicData>
        </a:graphic>
      </p:graphicFrame>
      <p:cxnSp>
        <p:nvCxnSpPr>
          <p:cNvPr id="5" name="直線コネクタ 4">
            <a:extLst>
              <a:ext uri="{FF2B5EF4-FFF2-40B4-BE49-F238E27FC236}">
                <a16:creationId xmlns:a16="http://schemas.microsoft.com/office/drawing/2014/main" id="{DC81F08E-3240-8543-A911-56D1E103A494}"/>
              </a:ext>
            </a:extLst>
          </p:cNvPr>
          <p:cNvCxnSpPr/>
          <p:nvPr/>
        </p:nvCxnSpPr>
        <p:spPr>
          <a:xfrm>
            <a:off x="9496926" y="1812758"/>
            <a:ext cx="0" cy="4764505"/>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7756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13CBDE-A938-2040-AA63-2F61A4F33400}"/>
              </a:ext>
            </a:extLst>
          </p:cNvPr>
          <p:cNvSpPr>
            <a:spLocks noGrp="1"/>
          </p:cNvSpPr>
          <p:nvPr>
            <p:ph type="title"/>
          </p:nvPr>
        </p:nvSpPr>
        <p:spPr/>
        <p:txBody>
          <a:bodyPr>
            <a:normAutofit/>
          </a:bodyPr>
          <a:lstStyle/>
          <a:p>
            <a:pPr algn="ctr"/>
            <a:r>
              <a:rPr kumimoji="1" lang="ja-JP" altLang="en-US" sz="4000"/>
              <a:t>各</a:t>
            </a:r>
            <a:r>
              <a:rPr kumimoji="1" lang="en-US" altLang="ja-JP" sz="4000" dirty="0" err="1"/>
              <a:t>ChE</a:t>
            </a:r>
            <a:r>
              <a:rPr kumimoji="1" lang="ja-JP" altLang="en-US" sz="4000"/>
              <a:t>阻害薬の神経伝達物質への影響の違い</a:t>
            </a:r>
          </a:p>
        </p:txBody>
      </p:sp>
      <p:graphicFrame>
        <p:nvGraphicFramePr>
          <p:cNvPr id="4" name="コンテンツ プレースホルダー 3">
            <a:extLst>
              <a:ext uri="{FF2B5EF4-FFF2-40B4-BE49-F238E27FC236}">
                <a16:creationId xmlns:a16="http://schemas.microsoft.com/office/drawing/2014/main" id="{FA9A24D5-CF4D-834B-A43C-87A7A5B4FFC8}"/>
              </a:ext>
            </a:extLst>
          </p:cNvPr>
          <p:cNvGraphicFramePr>
            <a:graphicFrameLocks noGrp="1"/>
          </p:cNvGraphicFramePr>
          <p:nvPr>
            <p:ph idx="1"/>
            <p:extLst/>
          </p:nvPr>
        </p:nvGraphicFramePr>
        <p:xfrm>
          <a:off x="144380" y="1825625"/>
          <a:ext cx="11911264" cy="1483360"/>
        </p:xfrm>
        <a:graphic>
          <a:graphicData uri="http://schemas.openxmlformats.org/drawingml/2006/table">
            <a:tbl>
              <a:tblPr firstRow="1" bandRow="1">
                <a:tableStyleId>{5C22544A-7EE6-4342-B048-85BDC9FD1C3A}</a:tableStyleId>
              </a:tblPr>
              <a:tblGrid>
                <a:gridCol w="1636294">
                  <a:extLst>
                    <a:ext uri="{9D8B030D-6E8A-4147-A177-3AD203B41FA5}">
                      <a16:colId xmlns:a16="http://schemas.microsoft.com/office/drawing/2014/main" val="2155451432"/>
                    </a:ext>
                  </a:extLst>
                </a:gridCol>
                <a:gridCol w="1712495">
                  <a:extLst>
                    <a:ext uri="{9D8B030D-6E8A-4147-A177-3AD203B41FA5}">
                      <a16:colId xmlns:a16="http://schemas.microsoft.com/office/drawing/2014/main" val="3155511966"/>
                    </a:ext>
                  </a:extLst>
                </a:gridCol>
                <a:gridCol w="1712495">
                  <a:extLst>
                    <a:ext uri="{9D8B030D-6E8A-4147-A177-3AD203B41FA5}">
                      <a16:colId xmlns:a16="http://schemas.microsoft.com/office/drawing/2014/main" val="3464714000"/>
                    </a:ext>
                  </a:extLst>
                </a:gridCol>
                <a:gridCol w="1712495">
                  <a:extLst>
                    <a:ext uri="{9D8B030D-6E8A-4147-A177-3AD203B41FA5}">
                      <a16:colId xmlns:a16="http://schemas.microsoft.com/office/drawing/2014/main" val="448800323"/>
                    </a:ext>
                  </a:extLst>
                </a:gridCol>
                <a:gridCol w="1712495">
                  <a:extLst>
                    <a:ext uri="{9D8B030D-6E8A-4147-A177-3AD203B41FA5}">
                      <a16:colId xmlns:a16="http://schemas.microsoft.com/office/drawing/2014/main" val="3336305692"/>
                    </a:ext>
                  </a:extLst>
                </a:gridCol>
                <a:gridCol w="1712495">
                  <a:extLst>
                    <a:ext uri="{9D8B030D-6E8A-4147-A177-3AD203B41FA5}">
                      <a16:colId xmlns:a16="http://schemas.microsoft.com/office/drawing/2014/main" val="3582578386"/>
                    </a:ext>
                  </a:extLst>
                </a:gridCol>
                <a:gridCol w="1712495">
                  <a:extLst>
                    <a:ext uri="{9D8B030D-6E8A-4147-A177-3AD203B41FA5}">
                      <a16:colId xmlns:a16="http://schemas.microsoft.com/office/drawing/2014/main" val="1998450958"/>
                    </a:ext>
                  </a:extLst>
                </a:gridCol>
              </a:tblGrid>
              <a:tr h="370840">
                <a:tc>
                  <a:txBody>
                    <a:bodyPr/>
                    <a:lstStyle/>
                    <a:p>
                      <a:endParaRPr kumimoji="1" lang="ja-JP" altLang="en-US" sz="1600"/>
                    </a:p>
                  </a:txBody>
                  <a:tcPr anchor="ctr"/>
                </a:tc>
                <a:tc>
                  <a:txBody>
                    <a:bodyPr/>
                    <a:lstStyle/>
                    <a:p>
                      <a:pPr algn="ctr"/>
                      <a:r>
                        <a:rPr kumimoji="1" lang="ja-JP" altLang="en-US" sz="1400"/>
                        <a:t>アセチルコリン</a:t>
                      </a:r>
                    </a:p>
                  </a:txBody>
                  <a:tcPr anchor="ctr"/>
                </a:tc>
                <a:tc>
                  <a:txBody>
                    <a:bodyPr/>
                    <a:lstStyle/>
                    <a:p>
                      <a:pPr algn="ctr"/>
                      <a:r>
                        <a:rPr kumimoji="1" lang="ja-JP" altLang="en-US" sz="1400"/>
                        <a:t>ドパミン</a:t>
                      </a:r>
                    </a:p>
                  </a:txBody>
                  <a:tcPr anchor="ctr"/>
                </a:tc>
                <a:tc>
                  <a:txBody>
                    <a:bodyPr/>
                    <a:lstStyle/>
                    <a:p>
                      <a:pPr algn="ctr"/>
                      <a:r>
                        <a:rPr kumimoji="1" lang="ja-JP" altLang="en-US" sz="1400"/>
                        <a:t>セロトニン</a:t>
                      </a:r>
                    </a:p>
                  </a:txBody>
                  <a:tcPr anchor="ctr"/>
                </a:tc>
                <a:tc>
                  <a:txBody>
                    <a:bodyPr/>
                    <a:lstStyle/>
                    <a:p>
                      <a:pPr algn="ctr"/>
                      <a:r>
                        <a:rPr kumimoji="1" lang="ja-JP" altLang="en-US" sz="1400"/>
                        <a:t>ノルアドレナリン</a:t>
                      </a:r>
                    </a:p>
                  </a:txBody>
                  <a:tcPr anchor="ctr"/>
                </a:tc>
                <a:tc>
                  <a:txBody>
                    <a:bodyPr/>
                    <a:lstStyle/>
                    <a:p>
                      <a:pPr algn="ctr"/>
                      <a:r>
                        <a:rPr kumimoji="1" lang="en-US" altLang="ja-JP" sz="1400" dirty="0"/>
                        <a:t>GABA</a:t>
                      </a:r>
                      <a:endParaRPr kumimoji="1" lang="ja-JP" altLang="en-US" sz="1400"/>
                    </a:p>
                  </a:txBody>
                  <a:tcPr anchor="ctr"/>
                </a:tc>
                <a:tc>
                  <a:txBody>
                    <a:bodyPr/>
                    <a:lstStyle/>
                    <a:p>
                      <a:pPr algn="ctr"/>
                      <a:r>
                        <a:rPr kumimoji="1" lang="ja-JP" altLang="en-US" sz="1400"/>
                        <a:t>グルタミン酸</a:t>
                      </a:r>
                    </a:p>
                  </a:txBody>
                  <a:tcPr anchor="ctr"/>
                </a:tc>
                <a:extLst>
                  <a:ext uri="{0D108BD9-81ED-4DB2-BD59-A6C34878D82A}">
                    <a16:rowId xmlns:a16="http://schemas.microsoft.com/office/drawing/2014/main" val="791967044"/>
                  </a:ext>
                </a:extLst>
              </a:tr>
              <a:tr h="370840">
                <a:tc>
                  <a:txBody>
                    <a:bodyPr/>
                    <a:lstStyle/>
                    <a:p>
                      <a:r>
                        <a:rPr kumimoji="1" lang="ja-JP" altLang="en-US" sz="1400"/>
                        <a:t>ドネペジル </a:t>
                      </a:r>
                    </a:p>
                  </a:txBody>
                  <a:tcPr anchor="ctr"/>
                </a:tc>
                <a:tc>
                  <a:txBody>
                    <a:bodyPr/>
                    <a:lstStyle/>
                    <a:p>
                      <a:pPr algn="ctr"/>
                      <a:r>
                        <a:rPr kumimoji="1" lang="ja-JP" altLang="en-US" sz="1400"/>
                        <a:t>増加</a:t>
                      </a:r>
                    </a:p>
                  </a:txBody>
                  <a:tcPr anchor="ctr"/>
                </a:tc>
                <a:tc>
                  <a:txBody>
                    <a:bodyPr/>
                    <a:lstStyle/>
                    <a:p>
                      <a:pPr algn="ctr"/>
                      <a:r>
                        <a:rPr kumimoji="1" lang="ja-JP" altLang="en-US" sz="1400"/>
                        <a:t>やや増加、減少</a:t>
                      </a:r>
                    </a:p>
                  </a:txBody>
                  <a:tcPr anchor="ctr"/>
                </a:tc>
                <a:tc>
                  <a:txBody>
                    <a:bodyPr/>
                    <a:lstStyle/>
                    <a:p>
                      <a:pPr algn="ctr"/>
                      <a:r>
                        <a:rPr kumimoji="1" lang="ja-JP" altLang="en-US" sz="1400"/>
                        <a:t>維持、減少</a:t>
                      </a:r>
                    </a:p>
                  </a:txBody>
                  <a:tcPr anchor="ctr"/>
                </a:tc>
                <a:tc>
                  <a:txBody>
                    <a:bodyPr/>
                    <a:lstStyle/>
                    <a:p>
                      <a:pPr algn="ctr"/>
                      <a:r>
                        <a:rPr kumimoji="1" lang="ja-JP" altLang="en-US" sz="1400"/>
                        <a:t>維持</a:t>
                      </a:r>
                    </a:p>
                  </a:txBody>
                  <a:tcPr anchor="ctr"/>
                </a:tc>
                <a:tc>
                  <a:txBody>
                    <a:bodyPr/>
                    <a:lstStyle/>
                    <a:p>
                      <a:pPr algn="ctr"/>
                      <a:r>
                        <a:rPr kumimoji="1" lang="ja-JP" altLang="en-US" sz="1400"/>
                        <a:t>維持</a:t>
                      </a:r>
                    </a:p>
                  </a:txBody>
                  <a:tcPr anchor="ctr"/>
                </a:tc>
                <a:tc>
                  <a:txBody>
                    <a:bodyPr/>
                    <a:lstStyle/>
                    <a:p>
                      <a:pPr algn="ctr"/>
                      <a:r>
                        <a:rPr kumimoji="1" lang="ja-JP" altLang="en-US" sz="1400"/>
                        <a:t>維持</a:t>
                      </a:r>
                    </a:p>
                  </a:txBody>
                  <a:tcPr anchor="ctr"/>
                </a:tc>
                <a:extLst>
                  <a:ext uri="{0D108BD9-81ED-4DB2-BD59-A6C34878D82A}">
                    <a16:rowId xmlns:a16="http://schemas.microsoft.com/office/drawing/2014/main" val="2016757769"/>
                  </a:ext>
                </a:extLst>
              </a:tr>
              <a:tr h="370840">
                <a:tc>
                  <a:txBody>
                    <a:bodyPr/>
                    <a:lstStyle/>
                    <a:p>
                      <a:r>
                        <a:rPr kumimoji="1" lang="ja-JP" altLang="en-US" sz="1400"/>
                        <a:t>ガランタミン</a:t>
                      </a:r>
                    </a:p>
                  </a:txBody>
                  <a:tcPr anchor="ctr"/>
                </a:tc>
                <a:tc>
                  <a:txBody>
                    <a:bodyPr/>
                    <a:lstStyle/>
                    <a:p>
                      <a:pPr algn="ctr"/>
                      <a:r>
                        <a:rPr kumimoji="1" lang="ja-JP" altLang="en-US" sz="1400"/>
                        <a:t>増加</a:t>
                      </a:r>
                    </a:p>
                  </a:txBody>
                  <a:tcPr anchor="ctr"/>
                </a:tc>
                <a:tc>
                  <a:txBody>
                    <a:bodyPr/>
                    <a:lstStyle/>
                    <a:p>
                      <a:pPr algn="ctr"/>
                      <a:r>
                        <a:rPr kumimoji="1" lang="ja-JP" altLang="en-US" sz="1400"/>
                        <a:t>増加</a:t>
                      </a:r>
                    </a:p>
                  </a:txBody>
                  <a:tcPr anchor="ctr"/>
                </a:tc>
                <a:tc>
                  <a:txBody>
                    <a:bodyPr/>
                    <a:lstStyle/>
                    <a:p>
                      <a:pPr algn="ctr"/>
                      <a:r>
                        <a:rPr kumimoji="1" lang="ja-JP" altLang="en-US" sz="1400"/>
                        <a:t>維持</a:t>
                      </a:r>
                    </a:p>
                  </a:txBody>
                  <a:tcPr anchor="ctr"/>
                </a:tc>
                <a:tc>
                  <a:txBody>
                    <a:bodyPr/>
                    <a:lstStyle/>
                    <a:p>
                      <a:pPr algn="ctr"/>
                      <a:r>
                        <a:rPr kumimoji="1" lang="ja-JP" altLang="en-US" sz="1400"/>
                        <a:t>増加</a:t>
                      </a:r>
                    </a:p>
                  </a:txBody>
                  <a:tcPr anchor="ctr"/>
                </a:tc>
                <a:tc>
                  <a:txBody>
                    <a:bodyPr/>
                    <a:lstStyle/>
                    <a:p>
                      <a:pPr algn="ctr"/>
                      <a:r>
                        <a:rPr kumimoji="1" lang="ja-JP" altLang="en-US" sz="1400"/>
                        <a:t>増加</a:t>
                      </a:r>
                    </a:p>
                  </a:txBody>
                  <a:tcPr anchor="ctr"/>
                </a:tc>
                <a:tc>
                  <a:txBody>
                    <a:bodyPr/>
                    <a:lstStyle/>
                    <a:p>
                      <a:pPr algn="ctr"/>
                      <a:r>
                        <a:rPr kumimoji="1" lang="ja-JP" altLang="en-US" sz="1400"/>
                        <a:t>増加</a:t>
                      </a:r>
                    </a:p>
                  </a:txBody>
                  <a:tcPr anchor="ctr"/>
                </a:tc>
                <a:extLst>
                  <a:ext uri="{0D108BD9-81ED-4DB2-BD59-A6C34878D82A}">
                    <a16:rowId xmlns:a16="http://schemas.microsoft.com/office/drawing/2014/main" val="1761654931"/>
                  </a:ext>
                </a:extLst>
              </a:tr>
              <a:tr h="370840">
                <a:tc>
                  <a:txBody>
                    <a:bodyPr/>
                    <a:lstStyle/>
                    <a:p>
                      <a:r>
                        <a:rPr kumimoji="1" lang="ja-JP" altLang="en-US" sz="1400"/>
                        <a:t>リバスチグミン</a:t>
                      </a:r>
                    </a:p>
                  </a:txBody>
                  <a:tcPr anchor="ctr"/>
                </a:tc>
                <a:tc>
                  <a:txBody>
                    <a:bodyPr/>
                    <a:lstStyle/>
                    <a:p>
                      <a:pPr algn="ctr"/>
                      <a:r>
                        <a:rPr kumimoji="1" lang="ja-JP" altLang="en-US" sz="1400"/>
                        <a:t>増加</a:t>
                      </a:r>
                    </a:p>
                  </a:txBody>
                  <a:tcPr anchor="ctr"/>
                </a:tc>
                <a:tc>
                  <a:txBody>
                    <a:bodyPr/>
                    <a:lstStyle/>
                    <a:p>
                      <a:pPr algn="ctr"/>
                      <a:r>
                        <a:rPr kumimoji="1" lang="ja-JP" altLang="en-US" sz="1400"/>
                        <a:t>増加</a:t>
                      </a:r>
                    </a:p>
                  </a:txBody>
                  <a:tcPr anchor="ctr"/>
                </a:tc>
                <a:tc>
                  <a:txBody>
                    <a:bodyPr/>
                    <a:lstStyle/>
                    <a:p>
                      <a:pPr algn="ctr"/>
                      <a:r>
                        <a:rPr kumimoji="1" lang="ja-JP" altLang="en-US" sz="1400"/>
                        <a:t>維持、減少</a:t>
                      </a:r>
                    </a:p>
                  </a:txBody>
                  <a:tcPr anchor="ctr"/>
                </a:tc>
                <a:tc>
                  <a:txBody>
                    <a:bodyPr/>
                    <a:lstStyle/>
                    <a:p>
                      <a:pPr algn="ctr"/>
                      <a:r>
                        <a:rPr kumimoji="1" lang="ja-JP" altLang="en-US" sz="1400"/>
                        <a:t>維持</a:t>
                      </a:r>
                    </a:p>
                  </a:txBody>
                  <a:tcPr anchor="ctr"/>
                </a:tc>
                <a:tc>
                  <a:txBody>
                    <a:bodyPr/>
                    <a:lstStyle/>
                    <a:p>
                      <a:pPr algn="ctr"/>
                      <a:r>
                        <a:rPr kumimoji="1" lang="ja-JP" altLang="en-US" sz="1400"/>
                        <a:t>維持</a:t>
                      </a:r>
                    </a:p>
                  </a:txBody>
                  <a:tcPr anchor="ctr"/>
                </a:tc>
                <a:tc>
                  <a:txBody>
                    <a:bodyPr/>
                    <a:lstStyle/>
                    <a:p>
                      <a:pPr algn="ctr"/>
                      <a:endParaRPr kumimoji="1" lang="ja-JP" altLang="en-US" sz="1400"/>
                    </a:p>
                  </a:txBody>
                  <a:tcPr anchor="ctr"/>
                </a:tc>
                <a:extLst>
                  <a:ext uri="{0D108BD9-81ED-4DB2-BD59-A6C34878D82A}">
                    <a16:rowId xmlns:a16="http://schemas.microsoft.com/office/drawing/2014/main" val="585343068"/>
                  </a:ext>
                </a:extLst>
              </a:tr>
            </a:tbl>
          </a:graphicData>
        </a:graphic>
      </p:graphicFrame>
      <p:graphicFrame>
        <p:nvGraphicFramePr>
          <p:cNvPr id="5" name="表 4">
            <a:extLst>
              <a:ext uri="{FF2B5EF4-FFF2-40B4-BE49-F238E27FC236}">
                <a16:creationId xmlns:a16="http://schemas.microsoft.com/office/drawing/2014/main" id="{B85BDF53-DFC7-F74F-B18F-EB1F62921062}"/>
              </a:ext>
            </a:extLst>
          </p:cNvPr>
          <p:cNvGraphicFramePr>
            <a:graphicFrameLocks noGrp="1"/>
          </p:cNvGraphicFramePr>
          <p:nvPr>
            <p:extLst/>
          </p:nvPr>
        </p:nvGraphicFramePr>
        <p:xfrm>
          <a:off x="2922337" y="3799750"/>
          <a:ext cx="2780632" cy="2865120"/>
        </p:xfrm>
        <a:graphic>
          <a:graphicData uri="http://schemas.openxmlformats.org/drawingml/2006/table">
            <a:tbl>
              <a:tblPr firstRow="1" bandRow="1">
                <a:tableStyleId>{5C22544A-7EE6-4342-B048-85BDC9FD1C3A}</a:tableStyleId>
              </a:tblPr>
              <a:tblGrid>
                <a:gridCol w="2780632">
                  <a:extLst>
                    <a:ext uri="{9D8B030D-6E8A-4147-A177-3AD203B41FA5}">
                      <a16:colId xmlns:a16="http://schemas.microsoft.com/office/drawing/2014/main" val="2723343761"/>
                    </a:ext>
                  </a:extLst>
                </a:gridCol>
              </a:tblGrid>
              <a:tr h="370840">
                <a:tc>
                  <a:txBody>
                    <a:bodyPr/>
                    <a:lstStyle/>
                    <a:p>
                      <a:pPr algn="ctr"/>
                      <a:r>
                        <a:rPr kumimoji="1" lang="en-US" altLang="ja-JP" dirty="0" err="1"/>
                        <a:t>nAChE</a:t>
                      </a:r>
                      <a:r>
                        <a:rPr kumimoji="1" lang="ja-JP" altLang="en-US" dirty="0"/>
                        <a:t>受容体が</a:t>
                      </a:r>
                      <a:endParaRPr kumimoji="1" lang="en-US" altLang="ja-JP" dirty="0"/>
                    </a:p>
                    <a:p>
                      <a:pPr algn="ctr"/>
                      <a:r>
                        <a:rPr kumimoji="1" lang="ja-JP" altLang="en-US" dirty="0"/>
                        <a:t>存在する神経系</a:t>
                      </a:r>
                    </a:p>
                  </a:txBody>
                  <a:tcPr anchor="ctr"/>
                </a:tc>
                <a:extLst>
                  <a:ext uri="{0D108BD9-81ED-4DB2-BD59-A6C34878D82A}">
                    <a16:rowId xmlns:a16="http://schemas.microsoft.com/office/drawing/2014/main" val="4155477520"/>
                  </a:ext>
                </a:extLst>
              </a:tr>
              <a:tr h="370840">
                <a:tc>
                  <a:txBody>
                    <a:bodyPr/>
                    <a:lstStyle/>
                    <a:p>
                      <a:pPr algn="ctr"/>
                      <a:r>
                        <a:rPr kumimoji="1" lang="ja-JP" altLang="en-US"/>
                        <a:t>アセチルコリン</a:t>
                      </a:r>
                    </a:p>
                  </a:txBody>
                  <a:tcPr anchor="ctr"/>
                </a:tc>
                <a:extLst>
                  <a:ext uri="{0D108BD9-81ED-4DB2-BD59-A6C34878D82A}">
                    <a16:rowId xmlns:a16="http://schemas.microsoft.com/office/drawing/2014/main" val="3384958256"/>
                  </a:ext>
                </a:extLst>
              </a:tr>
              <a:tr h="370840">
                <a:tc>
                  <a:txBody>
                    <a:bodyPr/>
                    <a:lstStyle/>
                    <a:p>
                      <a:pPr algn="ctr"/>
                      <a:r>
                        <a:rPr kumimoji="1" lang="ja-JP" altLang="en-US"/>
                        <a:t>ドーパミン</a:t>
                      </a:r>
                    </a:p>
                  </a:txBody>
                  <a:tcPr anchor="ctr"/>
                </a:tc>
                <a:extLst>
                  <a:ext uri="{0D108BD9-81ED-4DB2-BD59-A6C34878D82A}">
                    <a16:rowId xmlns:a16="http://schemas.microsoft.com/office/drawing/2014/main" val="3784027176"/>
                  </a:ext>
                </a:extLst>
              </a:tr>
              <a:tr h="370840">
                <a:tc>
                  <a:txBody>
                    <a:bodyPr/>
                    <a:lstStyle/>
                    <a:p>
                      <a:pPr algn="ctr"/>
                      <a:r>
                        <a:rPr kumimoji="1" lang="ja-JP" altLang="en-US"/>
                        <a:t>セロトニン</a:t>
                      </a:r>
                    </a:p>
                  </a:txBody>
                  <a:tcPr anchor="ctr"/>
                </a:tc>
                <a:extLst>
                  <a:ext uri="{0D108BD9-81ED-4DB2-BD59-A6C34878D82A}">
                    <a16:rowId xmlns:a16="http://schemas.microsoft.com/office/drawing/2014/main" val="1273575109"/>
                  </a:ext>
                </a:extLst>
              </a:tr>
              <a:tr h="370840">
                <a:tc>
                  <a:txBody>
                    <a:bodyPr/>
                    <a:lstStyle/>
                    <a:p>
                      <a:pPr algn="ctr"/>
                      <a:r>
                        <a:rPr kumimoji="1" lang="ja-JP" altLang="en-US"/>
                        <a:t>ノルアドレナリン</a:t>
                      </a:r>
                    </a:p>
                  </a:txBody>
                  <a:tcPr anchor="ctr"/>
                </a:tc>
                <a:extLst>
                  <a:ext uri="{0D108BD9-81ED-4DB2-BD59-A6C34878D82A}">
                    <a16:rowId xmlns:a16="http://schemas.microsoft.com/office/drawing/2014/main" val="711567515"/>
                  </a:ext>
                </a:extLst>
              </a:tr>
              <a:tr h="370840">
                <a:tc>
                  <a:txBody>
                    <a:bodyPr/>
                    <a:lstStyle/>
                    <a:p>
                      <a:pPr algn="ctr"/>
                      <a:r>
                        <a:rPr kumimoji="1" lang="en-US" altLang="ja-JP" dirty="0"/>
                        <a:t>GABA</a:t>
                      </a:r>
                      <a:endParaRPr kumimoji="1" lang="ja-JP" altLang="en-US"/>
                    </a:p>
                  </a:txBody>
                  <a:tcPr anchor="ctr"/>
                </a:tc>
                <a:extLst>
                  <a:ext uri="{0D108BD9-81ED-4DB2-BD59-A6C34878D82A}">
                    <a16:rowId xmlns:a16="http://schemas.microsoft.com/office/drawing/2014/main" val="2635479062"/>
                  </a:ext>
                </a:extLst>
              </a:tr>
              <a:tr h="370840">
                <a:tc>
                  <a:txBody>
                    <a:bodyPr/>
                    <a:lstStyle/>
                    <a:p>
                      <a:pPr algn="ctr"/>
                      <a:r>
                        <a:rPr kumimoji="1" lang="ja-JP" altLang="en-US" dirty="0"/>
                        <a:t>グルタミン酸</a:t>
                      </a:r>
                    </a:p>
                  </a:txBody>
                  <a:tcPr anchor="ctr"/>
                </a:tc>
                <a:extLst>
                  <a:ext uri="{0D108BD9-81ED-4DB2-BD59-A6C34878D82A}">
                    <a16:rowId xmlns:a16="http://schemas.microsoft.com/office/drawing/2014/main" val="1416616214"/>
                  </a:ext>
                </a:extLst>
              </a:tr>
            </a:tbl>
          </a:graphicData>
        </a:graphic>
      </p:graphicFrame>
      <p:grpSp>
        <p:nvGrpSpPr>
          <p:cNvPr id="13" name="グループ化 12">
            <a:extLst>
              <a:ext uri="{FF2B5EF4-FFF2-40B4-BE49-F238E27FC236}">
                <a16:creationId xmlns:a16="http://schemas.microsoft.com/office/drawing/2014/main" id="{6923CFC1-596D-4948-896C-99520BE2CF76}"/>
              </a:ext>
            </a:extLst>
          </p:cNvPr>
          <p:cNvGrpSpPr/>
          <p:nvPr/>
        </p:nvGrpSpPr>
        <p:grpSpPr>
          <a:xfrm>
            <a:off x="5779166" y="4475748"/>
            <a:ext cx="276727" cy="2189122"/>
            <a:chOff x="5117429" y="4427620"/>
            <a:chExt cx="276727" cy="2189122"/>
          </a:xfrm>
        </p:grpSpPr>
        <p:sp>
          <p:nvSpPr>
            <p:cNvPr id="6" name="右矢印 5">
              <a:extLst>
                <a:ext uri="{FF2B5EF4-FFF2-40B4-BE49-F238E27FC236}">
                  <a16:creationId xmlns:a16="http://schemas.microsoft.com/office/drawing/2014/main" id="{FCA01F58-2B51-5D4F-9D08-14CC4D87472E}"/>
                </a:ext>
              </a:extLst>
            </p:cNvPr>
            <p:cNvSpPr/>
            <p:nvPr/>
          </p:nvSpPr>
          <p:spPr>
            <a:xfrm>
              <a:off x="5117429" y="4427620"/>
              <a:ext cx="276727" cy="27672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右矢印 6">
              <a:extLst>
                <a:ext uri="{FF2B5EF4-FFF2-40B4-BE49-F238E27FC236}">
                  <a16:creationId xmlns:a16="http://schemas.microsoft.com/office/drawing/2014/main" id="{4175E927-F37B-7742-9A5F-F58CF32CD4AE}"/>
                </a:ext>
              </a:extLst>
            </p:cNvPr>
            <p:cNvSpPr/>
            <p:nvPr/>
          </p:nvSpPr>
          <p:spPr>
            <a:xfrm>
              <a:off x="5117429" y="4810099"/>
              <a:ext cx="276727" cy="27672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右矢印 7">
              <a:extLst>
                <a:ext uri="{FF2B5EF4-FFF2-40B4-BE49-F238E27FC236}">
                  <a16:creationId xmlns:a16="http://schemas.microsoft.com/office/drawing/2014/main" id="{380EDB30-D3B5-5841-BB85-F953188E72C3}"/>
                </a:ext>
              </a:extLst>
            </p:cNvPr>
            <p:cNvSpPr/>
            <p:nvPr/>
          </p:nvSpPr>
          <p:spPr>
            <a:xfrm>
              <a:off x="5117429" y="5192578"/>
              <a:ext cx="276727" cy="27672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右矢印 8">
              <a:extLst>
                <a:ext uri="{FF2B5EF4-FFF2-40B4-BE49-F238E27FC236}">
                  <a16:creationId xmlns:a16="http://schemas.microsoft.com/office/drawing/2014/main" id="{7C9D56C1-1F69-2047-AEB5-E367C835114F}"/>
                </a:ext>
              </a:extLst>
            </p:cNvPr>
            <p:cNvSpPr/>
            <p:nvPr/>
          </p:nvSpPr>
          <p:spPr>
            <a:xfrm>
              <a:off x="5117429" y="5575057"/>
              <a:ext cx="276727" cy="27672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右矢印 9">
              <a:extLst>
                <a:ext uri="{FF2B5EF4-FFF2-40B4-BE49-F238E27FC236}">
                  <a16:creationId xmlns:a16="http://schemas.microsoft.com/office/drawing/2014/main" id="{E8D3A534-E4F5-ED4A-968A-328E0B61FB1A}"/>
                </a:ext>
              </a:extLst>
            </p:cNvPr>
            <p:cNvSpPr/>
            <p:nvPr/>
          </p:nvSpPr>
          <p:spPr>
            <a:xfrm>
              <a:off x="5117429" y="5957536"/>
              <a:ext cx="276727" cy="27672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右矢印 10">
              <a:extLst>
                <a:ext uri="{FF2B5EF4-FFF2-40B4-BE49-F238E27FC236}">
                  <a16:creationId xmlns:a16="http://schemas.microsoft.com/office/drawing/2014/main" id="{5C1D05A6-3593-6342-8993-385137C81988}"/>
                </a:ext>
              </a:extLst>
            </p:cNvPr>
            <p:cNvSpPr/>
            <p:nvPr/>
          </p:nvSpPr>
          <p:spPr>
            <a:xfrm>
              <a:off x="5117429" y="6340015"/>
              <a:ext cx="276727" cy="27672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aphicFrame>
        <p:nvGraphicFramePr>
          <p:cNvPr id="12" name="表 11">
            <a:extLst>
              <a:ext uri="{FF2B5EF4-FFF2-40B4-BE49-F238E27FC236}">
                <a16:creationId xmlns:a16="http://schemas.microsoft.com/office/drawing/2014/main" id="{3D4D0A5C-515D-1048-9E1E-778A5B982C1E}"/>
              </a:ext>
            </a:extLst>
          </p:cNvPr>
          <p:cNvGraphicFramePr>
            <a:graphicFrameLocks noGrp="1"/>
          </p:cNvGraphicFramePr>
          <p:nvPr>
            <p:extLst/>
          </p:nvPr>
        </p:nvGraphicFramePr>
        <p:xfrm>
          <a:off x="6132090" y="3799750"/>
          <a:ext cx="2780632" cy="2865120"/>
        </p:xfrm>
        <a:graphic>
          <a:graphicData uri="http://schemas.openxmlformats.org/drawingml/2006/table">
            <a:tbl>
              <a:tblPr firstRow="1" bandRow="1">
                <a:tableStyleId>{5C22544A-7EE6-4342-B048-85BDC9FD1C3A}</a:tableStyleId>
              </a:tblPr>
              <a:tblGrid>
                <a:gridCol w="2780632">
                  <a:extLst>
                    <a:ext uri="{9D8B030D-6E8A-4147-A177-3AD203B41FA5}">
                      <a16:colId xmlns:a16="http://schemas.microsoft.com/office/drawing/2014/main" val="2723343761"/>
                    </a:ext>
                  </a:extLst>
                </a:gridCol>
              </a:tblGrid>
              <a:tr h="370840">
                <a:tc>
                  <a:txBody>
                    <a:bodyPr/>
                    <a:lstStyle/>
                    <a:p>
                      <a:pPr algn="ctr"/>
                      <a:r>
                        <a:rPr kumimoji="1" lang="ja-JP" altLang="en-US"/>
                        <a:t>期待できる</a:t>
                      </a:r>
                      <a:endParaRPr kumimoji="1" lang="en-US" altLang="ja-JP" dirty="0"/>
                    </a:p>
                    <a:p>
                      <a:pPr algn="ctr"/>
                      <a:r>
                        <a:rPr kumimoji="1" lang="ja-JP" altLang="en-US"/>
                        <a:t>臨床効果</a:t>
                      </a:r>
                      <a:endParaRPr kumimoji="1" lang="en-US" altLang="ja-JP" dirty="0"/>
                    </a:p>
                  </a:txBody>
                  <a:tcPr anchor="ctr"/>
                </a:tc>
                <a:extLst>
                  <a:ext uri="{0D108BD9-81ED-4DB2-BD59-A6C34878D82A}">
                    <a16:rowId xmlns:a16="http://schemas.microsoft.com/office/drawing/2014/main" val="4155477520"/>
                  </a:ext>
                </a:extLst>
              </a:tr>
              <a:tr h="370840">
                <a:tc>
                  <a:txBody>
                    <a:bodyPr/>
                    <a:lstStyle/>
                    <a:p>
                      <a:pPr algn="ctr"/>
                      <a:r>
                        <a:rPr kumimoji="1" lang="ja-JP" altLang="en-US"/>
                        <a:t>記憶・注意</a:t>
                      </a:r>
                    </a:p>
                  </a:txBody>
                  <a:tcPr anchor="ctr"/>
                </a:tc>
                <a:extLst>
                  <a:ext uri="{0D108BD9-81ED-4DB2-BD59-A6C34878D82A}">
                    <a16:rowId xmlns:a16="http://schemas.microsoft.com/office/drawing/2014/main" val="3384958256"/>
                  </a:ext>
                </a:extLst>
              </a:tr>
              <a:tr h="370840">
                <a:tc>
                  <a:txBody>
                    <a:bodyPr/>
                    <a:lstStyle/>
                    <a:p>
                      <a:pPr algn="ctr"/>
                      <a:r>
                        <a:rPr kumimoji="1" lang="ja-JP" altLang="en-US"/>
                        <a:t>快・関心</a:t>
                      </a:r>
                    </a:p>
                  </a:txBody>
                  <a:tcPr anchor="ctr"/>
                </a:tc>
                <a:extLst>
                  <a:ext uri="{0D108BD9-81ED-4DB2-BD59-A6C34878D82A}">
                    <a16:rowId xmlns:a16="http://schemas.microsoft.com/office/drawing/2014/main" val="3784027176"/>
                  </a:ext>
                </a:extLst>
              </a:tr>
              <a:tr h="370840">
                <a:tc>
                  <a:txBody>
                    <a:bodyPr/>
                    <a:lstStyle/>
                    <a:p>
                      <a:pPr algn="ctr"/>
                      <a:r>
                        <a:rPr kumimoji="1" lang="ja-JP" altLang="en-US"/>
                        <a:t>気分</a:t>
                      </a:r>
                    </a:p>
                  </a:txBody>
                  <a:tcPr anchor="ctr"/>
                </a:tc>
                <a:extLst>
                  <a:ext uri="{0D108BD9-81ED-4DB2-BD59-A6C34878D82A}">
                    <a16:rowId xmlns:a16="http://schemas.microsoft.com/office/drawing/2014/main" val="1273575109"/>
                  </a:ext>
                </a:extLst>
              </a:tr>
              <a:tr h="370840">
                <a:tc>
                  <a:txBody>
                    <a:bodyPr/>
                    <a:lstStyle/>
                    <a:p>
                      <a:pPr algn="ctr"/>
                      <a:r>
                        <a:rPr kumimoji="1" lang="ja-JP" altLang="en-US"/>
                        <a:t>意欲</a:t>
                      </a:r>
                      <a:endParaRPr kumimoji="1" lang="en-US" altLang="ja-JP" dirty="0"/>
                    </a:p>
                  </a:txBody>
                  <a:tcPr anchor="ctr"/>
                </a:tc>
                <a:extLst>
                  <a:ext uri="{0D108BD9-81ED-4DB2-BD59-A6C34878D82A}">
                    <a16:rowId xmlns:a16="http://schemas.microsoft.com/office/drawing/2014/main" val="711567515"/>
                  </a:ext>
                </a:extLst>
              </a:tr>
              <a:tr h="370840">
                <a:tc>
                  <a:txBody>
                    <a:bodyPr/>
                    <a:lstStyle/>
                    <a:p>
                      <a:pPr algn="ctr"/>
                      <a:r>
                        <a:rPr kumimoji="1" lang="ja-JP" altLang="en-US"/>
                        <a:t>緊張・緩和</a:t>
                      </a:r>
                    </a:p>
                  </a:txBody>
                  <a:tcPr anchor="ctr"/>
                </a:tc>
                <a:extLst>
                  <a:ext uri="{0D108BD9-81ED-4DB2-BD59-A6C34878D82A}">
                    <a16:rowId xmlns:a16="http://schemas.microsoft.com/office/drawing/2014/main" val="2635479062"/>
                  </a:ext>
                </a:extLst>
              </a:tr>
              <a:tr h="370840">
                <a:tc>
                  <a:txBody>
                    <a:bodyPr/>
                    <a:lstStyle/>
                    <a:p>
                      <a:pPr algn="ctr"/>
                      <a:r>
                        <a:rPr kumimoji="1" lang="ja-JP" altLang="en-US"/>
                        <a:t>学習・記憶</a:t>
                      </a:r>
                    </a:p>
                  </a:txBody>
                  <a:tcPr anchor="ctr"/>
                </a:tc>
                <a:extLst>
                  <a:ext uri="{0D108BD9-81ED-4DB2-BD59-A6C34878D82A}">
                    <a16:rowId xmlns:a16="http://schemas.microsoft.com/office/drawing/2014/main" val="1416616214"/>
                  </a:ext>
                </a:extLst>
              </a:tr>
            </a:tbl>
          </a:graphicData>
        </a:graphic>
      </p:graphicFrame>
      <p:sp>
        <p:nvSpPr>
          <p:cNvPr id="14" name="テキスト ボックス 13">
            <a:extLst>
              <a:ext uri="{FF2B5EF4-FFF2-40B4-BE49-F238E27FC236}">
                <a16:creationId xmlns:a16="http://schemas.microsoft.com/office/drawing/2014/main" id="{7DD25E1C-C413-A348-B2B5-1FC0B4FED93D}"/>
              </a:ext>
            </a:extLst>
          </p:cNvPr>
          <p:cNvSpPr txBox="1"/>
          <p:nvPr/>
        </p:nvSpPr>
        <p:spPr>
          <a:xfrm>
            <a:off x="8912722" y="6295538"/>
            <a:ext cx="3185487" cy="369332"/>
          </a:xfrm>
          <a:prstGeom prst="rect">
            <a:avLst/>
          </a:prstGeom>
          <a:noFill/>
        </p:spPr>
        <p:txBody>
          <a:bodyPr wrap="none" rtlCol="0">
            <a:spAutoFit/>
          </a:bodyPr>
          <a:lstStyle/>
          <a:p>
            <a:r>
              <a:rPr kumimoji="1" lang="ja-JP" altLang="en-US"/>
              <a:t>ガランタミンに特徴的な作用</a:t>
            </a:r>
          </a:p>
        </p:txBody>
      </p:sp>
    </p:spTree>
    <p:extLst>
      <p:ext uri="{BB962C8B-B14F-4D97-AF65-F5344CB8AC3E}">
        <p14:creationId xmlns:p14="http://schemas.microsoft.com/office/powerpoint/2010/main" val="1096143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F33742-8670-7C43-B76B-596BAC585E7D}"/>
              </a:ext>
            </a:extLst>
          </p:cNvPr>
          <p:cNvSpPr>
            <a:spLocks noGrp="1"/>
          </p:cNvSpPr>
          <p:nvPr>
            <p:ph type="title"/>
          </p:nvPr>
        </p:nvSpPr>
        <p:spPr/>
        <p:txBody>
          <a:bodyPr/>
          <a:lstStyle/>
          <a:p>
            <a:pPr algn="ctr"/>
            <a:r>
              <a:rPr lang="ja-JP" altLang="en-US"/>
              <a:t>抗</a:t>
            </a:r>
            <a:r>
              <a:rPr kumimoji="1" lang="ja-JP" altLang="en-US"/>
              <a:t>認知症薬の使い分け</a:t>
            </a:r>
          </a:p>
        </p:txBody>
      </p:sp>
      <p:graphicFrame>
        <p:nvGraphicFramePr>
          <p:cNvPr id="4" name="コンテンツ プレースホルダー 3">
            <a:extLst>
              <a:ext uri="{FF2B5EF4-FFF2-40B4-BE49-F238E27FC236}">
                <a16:creationId xmlns:a16="http://schemas.microsoft.com/office/drawing/2014/main" id="{7639521C-04E6-7747-B5C9-B841C357F0BF}"/>
              </a:ext>
            </a:extLst>
          </p:cNvPr>
          <p:cNvGraphicFramePr>
            <a:graphicFrameLocks noGrp="1"/>
          </p:cNvGraphicFramePr>
          <p:nvPr>
            <p:ph idx="1"/>
            <p:extLst/>
          </p:nvPr>
        </p:nvGraphicFramePr>
        <p:xfrm>
          <a:off x="838200" y="2222666"/>
          <a:ext cx="4402667" cy="3055745"/>
        </p:xfrm>
        <a:graphic>
          <a:graphicData uri="http://schemas.openxmlformats.org/drawingml/2006/table">
            <a:tbl>
              <a:tblPr firstRow="1" bandRow="1">
                <a:tableStyleId>{5C22544A-7EE6-4342-B048-85BDC9FD1C3A}</a:tableStyleId>
              </a:tblPr>
              <a:tblGrid>
                <a:gridCol w="2099734">
                  <a:extLst>
                    <a:ext uri="{9D8B030D-6E8A-4147-A177-3AD203B41FA5}">
                      <a16:colId xmlns:a16="http://schemas.microsoft.com/office/drawing/2014/main" val="1426703425"/>
                    </a:ext>
                  </a:extLst>
                </a:gridCol>
                <a:gridCol w="2302933">
                  <a:extLst>
                    <a:ext uri="{9D8B030D-6E8A-4147-A177-3AD203B41FA5}">
                      <a16:colId xmlns:a16="http://schemas.microsoft.com/office/drawing/2014/main" val="3873775446"/>
                    </a:ext>
                  </a:extLst>
                </a:gridCol>
              </a:tblGrid>
              <a:tr h="718963">
                <a:tc>
                  <a:txBody>
                    <a:bodyPr/>
                    <a:lstStyle/>
                    <a:p>
                      <a:pPr algn="ctr"/>
                      <a:r>
                        <a:rPr kumimoji="1" lang="ja-JP" altLang="en-US"/>
                        <a:t>製品名</a:t>
                      </a:r>
                      <a:endParaRPr kumimoji="1" lang="en-US" altLang="ja-JP" dirty="0"/>
                    </a:p>
                    <a:p>
                      <a:pPr algn="ctr"/>
                      <a:r>
                        <a:rPr kumimoji="1" lang="ja-JP" altLang="en-US"/>
                        <a:t>（一般名）</a:t>
                      </a:r>
                    </a:p>
                  </a:txBody>
                  <a:tcPr anchor="ctr"/>
                </a:tc>
                <a:tc>
                  <a:txBody>
                    <a:bodyPr/>
                    <a:lstStyle/>
                    <a:p>
                      <a:pPr algn="ctr"/>
                      <a:r>
                        <a:rPr kumimoji="1" lang="ja-JP" altLang="en-US"/>
                        <a:t>アリセプト</a:t>
                      </a:r>
                      <a:endParaRPr kumimoji="1" lang="en-US" altLang="ja-JP" dirty="0"/>
                    </a:p>
                    <a:p>
                      <a:pPr algn="ctr"/>
                      <a:r>
                        <a:rPr kumimoji="1" lang="ja-JP" altLang="en-US"/>
                        <a:t>（ドネペジル ）</a:t>
                      </a:r>
                    </a:p>
                  </a:txBody>
                  <a:tcPr anchor="ctr"/>
                </a:tc>
                <a:extLst>
                  <a:ext uri="{0D108BD9-81ED-4DB2-BD59-A6C34878D82A}">
                    <a16:rowId xmlns:a16="http://schemas.microsoft.com/office/drawing/2014/main" val="2720852940"/>
                  </a:ext>
                </a:extLst>
              </a:tr>
              <a:tr h="416542">
                <a:tc>
                  <a:txBody>
                    <a:bodyPr/>
                    <a:lstStyle/>
                    <a:p>
                      <a:pPr algn="ctr"/>
                      <a:r>
                        <a:rPr kumimoji="1" lang="ja-JP" altLang="en-US"/>
                        <a:t>作用機序</a:t>
                      </a:r>
                    </a:p>
                  </a:txBody>
                  <a:tcPr anchor="ctr"/>
                </a:tc>
                <a:tc>
                  <a:txBody>
                    <a:bodyPr/>
                    <a:lstStyle/>
                    <a:p>
                      <a:pPr algn="ctr"/>
                      <a:r>
                        <a:rPr kumimoji="1" lang="ja-JP" altLang="en-US"/>
                        <a:t>アセチルコリン</a:t>
                      </a:r>
                      <a:endParaRPr kumimoji="1" lang="en-US" altLang="ja-JP" dirty="0"/>
                    </a:p>
                    <a:p>
                      <a:pPr algn="ctr"/>
                      <a:r>
                        <a:rPr kumimoji="1" lang="ja-JP" altLang="en-US"/>
                        <a:t>エステラーゼ阻害</a:t>
                      </a:r>
                    </a:p>
                  </a:txBody>
                  <a:tcPr anchor="ctr"/>
                </a:tc>
                <a:extLst>
                  <a:ext uri="{0D108BD9-81ED-4DB2-BD59-A6C34878D82A}">
                    <a16:rowId xmlns:a16="http://schemas.microsoft.com/office/drawing/2014/main" val="3986466810"/>
                  </a:ext>
                </a:extLst>
              </a:tr>
              <a:tr h="416542">
                <a:tc>
                  <a:txBody>
                    <a:bodyPr/>
                    <a:lstStyle/>
                    <a:p>
                      <a:pPr algn="ctr"/>
                      <a:r>
                        <a:rPr kumimoji="1" lang="ja-JP" altLang="en-US"/>
                        <a:t>アルツハイマー型認知症の適応症</a:t>
                      </a:r>
                    </a:p>
                  </a:txBody>
                  <a:tcPr anchor="ctr"/>
                </a:tc>
                <a:tc>
                  <a:txBody>
                    <a:bodyPr/>
                    <a:lstStyle/>
                    <a:p>
                      <a:pPr algn="ctr"/>
                      <a:r>
                        <a:rPr kumimoji="1" lang="ja-JP" altLang="en-US"/>
                        <a:t>軽度から高度</a:t>
                      </a:r>
                    </a:p>
                  </a:txBody>
                  <a:tcPr anchor="ctr"/>
                </a:tc>
                <a:extLst>
                  <a:ext uri="{0D108BD9-81ED-4DB2-BD59-A6C34878D82A}">
                    <a16:rowId xmlns:a16="http://schemas.microsoft.com/office/drawing/2014/main" val="3286780614"/>
                  </a:ext>
                </a:extLst>
              </a:tr>
              <a:tr h="416542">
                <a:tc>
                  <a:txBody>
                    <a:bodyPr/>
                    <a:lstStyle/>
                    <a:p>
                      <a:pPr algn="ctr"/>
                      <a:r>
                        <a:rPr kumimoji="1" lang="ja-JP" altLang="en-US"/>
                        <a:t>薬型</a:t>
                      </a:r>
                    </a:p>
                  </a:txBody>
                  <a:tcPr anchor="ctr"/>
                </a:tc>
                <a:tc>
                  <a:txBody>
                    <a:bodyPr/>
                    <a:lstStyle/>
                    <a:p>
                      <a:pPr algn="ctr"/>
                      <a:r>
                        <a:rPr kumimoji="1" lang="ja-JP" altLang="en-US"/>
                        <a:t>錠剤、口腔内崩壊錠、</a:t>
                      </a:r>
                      <a:endParaRPr kumimoji="1" lang="en-US" altLang="ja-JP" dirty="0"/>
                    </a:p>
                    <a:p>
                      <a:pPr algn="ctr"/>
                      <a:r>
                        <a:rPr kumimoji="1" lang="ja-JP" altLang="en-US"/>
                        <a:t>細粒剤、ゼリー剤</a:t>
                      </a:r>
                    </a:p>
                  </a:txBody>
                  <a:tcPr anchor="ctr"/>
                </a:tc>
                <a:extLst>
                  <a:ext uri="{0D108BD9-81ED-4DB2-BD59-A6C34878D82A}">
                    <a16:rowId xmlns:a16="http://schemas.microsoft.com/office/drawing/2014/main" val="1935881470"/>
                  </a:ext>
                </a:extLst>
              </a:tr>
              <a:tr h="416542">
                <a:tc>
                  <a:txBody>
                    <a:bodyPr/>
                    <a:lstStyle/>
                    <a:p>
                      <a:pPr algn="ctr"/>
                      <a:r>
                        <a:rPr kumimoji="1" lang="ja-JP" altLang="en-US"/>
                        <a:t>投与回数</a:t>
                      </a:r>
                    </a:p>
                  </a:txBody>
                  <a:tcPr anchor="ctr"/>
                </a:tc>
                <a:tc>
                  <a:txBody>
                    <a:bodyPr/>
                    <a:lstStyle/>
                    <a:p>
                      <a:pPr algn="ctr"/>
                      <a:r>
                        <a:rPr kumimoji="1" lang="en-US" altLang="ja-JP" dirty="0"/>
                        <a:t>1</a:t>
                      </a:r>
                      <a:r>
                        <a:rPr kumimoji="1" lang="ja-JP" altLang="en-US"/>
                        <a:t>日</a:t>
                      </a:r>
                      <a:r>
                        <a:rPr kumimoji="1" lang="en-US" altLang="ja-JP" dirty="0"/>
                        <a:t>1</a:t>
                      </a:r>
                      <a:r>
                        <a:rPr kumimoji="1" lang="ja-JP" altLang="en-US"/>
                        <a:t>回</a:t>
                      </a:r>
                    </a:p>
                  </a:txBody>
                  <a:tcPr anchor="ctr"/>
                </a:tc>
                <a:extLst>
                  <a:ext uri="{0D108BD9-81ED-4DB2-BD59-A6C34878D82A}">
                    <a16:rowId xmlns:a16="http://schemas.microsoft.com/office/drawing/2014/main" val="3582632972"/>
                  </a:ext>
                </a:extLst>
              </a:tr>
            </a:tbl>
          </a:graphicData>
        </a:graphic>
      </p:graphicFrame>
      <p:sp>
        <p:nvSpPr>
          <p:cNvPr id="3" name="テキスト ボックス 2">
            <a:extLst>
              <a:ext uri="{FF2B5EF4-FFF2-40B4-BE49-F238E27FC236}">
                <a16:creationId xmlns:a16="http://schemas.microsoft.com/office/drawing/2014/main" id="{8FAD6FA4-B76F-EA4B-A065-A6E098F72A8C}"/>
              </a:ext>
            </a:extLst>
          </p:cNvPr>
          <p:cNvSpPr txBox="1"/>
          <p:nvPr/>
        </p:nvSpPr>
        <p:spPr>
          <a:xfrm>
            <a:off x="6376736" y="2319377"/>
            <a:ext cx="4791696" cy="2862322"/>
          </a:xfrm>
          <a:prstGeom prst="rect">
            <a:avLst/>
          </a:prstGeom>
          <a:noFill/>
          <a:ln>
            <a:solidFill>
              <a:schemeClr val="accent1"/>
            </a:solidFill>
          </a:ln>
        </p:spPr>
        <p:txBody>
          <a:bodyPr wrap="none" rtlCol="0">
            <a:spAutoFit/>
          </a:bodyPr>
          <a:lstStyle/>
          <a:p>
            <a:r>
              <a:rPr kumimoji="1" lang="ja-JP" altLang="en-US"/>
              <a:t>＜使いたい＞</a:t>
            </a:r>
            <a:endParaRPr kumimoji="1" lang="en-US" altLang="ja-JP" dirty="0"/>
          </a:p>
          <a:p>
            <a:pPr marL="285750" indent="-285750">
              <a:buFont typeface="Arial" panose="020B0604020202020204" pitchFamily="34" charset="0"/>
              <a:buChar char="•"/>
            </a:pPr>
            <a:r>
              <a:rPr kumimoji="1" lang="ja-JP" altLang="en-US"/>
              <a:t>アパシーが強い患者さん</a:t>
            </a:r>
            <a:r>
              <a:rPr lang="ja-JP" altLang="en-US"/>
              <a:t>（意欲改善）</a:t>
            </a:r>
            <a:endParaRPr lang="en-US" altLang="ja-JP" dirty="0"/>
          </a:p>
          <a:p>
            <a:pPr marL="285750" indent="-285750">
              <a:buFont typeface="Arial" panose="020B0604020202020204" pitchFamily="34" charset="0"/>
              <a:buChar char="•"/>
            </a:pPr>
            <a:r>
              <a:rPr lang="ja-JP" altLang="en-US"/>
              <a:t>医療経済的なメリット</a:t>
            </a:r>
            <a:endParaRPr lang="en-US" altLang="ja-JP" dirty="0"/>
          </a:p>
          <a:p>
            <a:pPr marL="285750" indent="-285750">
              <a:buFont typeface="Arial" panose="020B0604020202020204" pitchFamily="34" charset="0"/>
              <a:buChar char="•"/>
            </a:pPr>
            <a:r>
              <a:rPr lang="ja-JP" altLang="en-US"/>
              <a:t>服薬管理</a:t>
            </a:r>
            <a:endParaRPr lang="en-US" altLang="ja-JP" dirty="0"/>
          </a:p>
          <a:p>
            <a:pPr marL="285750" indent="-285750">
              <a:buFont typeface="Arial" panose="020B0604020202020204" pitchFamily="34" charset="0"/>
              <a:buChar char="•"/>
            </a:pPr>
            <a:r>
              <a:rPr lang="ja-JP" altLang="en-US"/>
              <a:t>幻覚</a:t>
            </a:r>
            <a:endParaRPr lang="en-US" altLang="ja-JP" dirty="0"/>
          </a:p>
          <a:p>
            <a:pPr marL="285750" indent="-285750">
              <a:buFont typeface="Arial" panose="020B0604020202020204" pitchFamily="34" charset="0"/>
              <a:buChar char="•"/>
            </a:pPr>
            <a:endParaRPr lang="en-US" altLang="ja-JP" dirty="0"/>
          </a:p>
          <a:p>
            <a:pPr marL="285750" indent="-285750">
              <a:buFont typeface="Arial" panose="020B0604020202020204" pitchFamily="34" charset="0"/>
              <a:buChar char="•"/>
            </a:pPr>
            <a:endParaRPr lang="en-US" altLang="ja-JP" dirty="0"/>
          </a:p>
          <a:p>
            <a:r>
              <a:rPr lang="ja-JP" altLang="en-US"/>
              <a:t>＜使いにくい＞</a:t>
            </a:r>
            <a:endParaRPr lang="en-US" altLang="ja-JP" dirty="0"/>
          </a:p>
          <a:p>
            <a:pPr marL="285750" indent="-285750">
              <a:buFont typeface="Arial" panose="020B0604020202020204" pitchFamily="34" charset="0"/>
              <a:buChar char="•"/>
            </a:pPr>
            <a:r>
              <a:rPr lang="ja-JP" altLang="en-US"/>
              <a:t>前頭側頭葉型認知症</a:t>
            </a:r>
            <a:endParaRPr lang="en-US" altLang="ja-JP" dirty="0"/>
          </a:p>
          <a:p>
            <a:pPr marL="285750" indent="-285750">
              <a:buFont typeface="Arial" panose="020B0604020202020204" pitchFamily="34" charset="0"/>
              <a:buChar char="•"/>
            </a:pPr>
            <a:r>
              <a:rPr lang="en-US" altLang="ja-JP" dirty="0"/>
              <a:t>BPSD</a:t>
            </a:r>
            <a:r>
              <a:rPr lang="ja-JP" altLang="en-US"/>
              <a:t>（興奮・妄想・不眠）が目立つ場合</a:t>
            </a:r>
            <a:endParaRPr lang="en-US" altLang="ja-JP" dirty="0"/>
          </a:p>
        </p:txBody>
      </p:sp>
    </p:spTree>
    <p:extLst>
      <p:ext uri="{BB962C8B-B14F-4D97-AF65-F5344CB8AC3E}">
        <p14:creationId xmlns:p14="http://schemas.microsoft.com/office/powerpoint/2010/main" val="4070762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F33742-8670-7C43-B76B-596BAC585E7D}"/>
              </a:ext>
            </a:extLst>
          </p:cNvPr>
          <p:cNvSpPr>
            <a:spLocks noGrp="1"/>
          </p:cNvSpPr>
          <p:nvPr>
            <p:ph type="title"/>
          </p:nvPr>
        </p:nvSpPr>
        <p:spPr/>
        <p:txBody>
          <a:bodyPr/>
          <a:lstStyle/>
          <a:p>
            <a:pPr algn="ctr"/>
            <a:r>
              <a:rPr lang="ja-JP" altLang="en-US"/>
              <a:t>抗</a:t>
            </a:r>
            <a:r>
              <a:rPr kumimoji="1" lang="ja-JP" altLang="en-US"/>
              <a:t>認知症薬の使い分け</a:t>
            </a:r>
          </a:p>
        </p:txBody>
      </p:sp>
      <p:graphicFrame>
        <p:nvGraphicFramePr>
          <p:cNvPr id="4" name="コンテンツ プレースホルダー 3">
            <a:extLst>
              <a:ext uri="{FF2B5EF4-FFF2-40B4-BE49-F238E27FC236}">
                <a16:creationId xmlns:a16="http://schemas.microsoft.com/office/drawing/2014/main" id="{7639521C-04E6-7747-B5C9-B841C357F0BF}"/>
              </a:ext>
            </a:extLst>
          </p:cNvPr>
          <p:cNvGraphicFramePr>
            <a:graphicFrameLocks noGrp="1"/>
          </p:cNvGraphicFramePr>
          <p:nvPr>
            <p:ph idx="1"/>
            <p:extLst/>
          </p:nvPr>
        </p:nvGraphicFramePr>
        <p:xfrm>
          <a:off x="372533" y="1825624"/>
          <a:ext cx="4402667" cy="3878705"/>
        </p:xfrm>
        <a:graphic>
          <a:graphicData uri="http://schemas.openxmlformats.org/drawingml/2006/table">
            <a:tbl>
              <a:tblPr firstRow="1" bandRow="1">
                <a:tableStyleId>{5C22544A-7EE6-4342-B048-85BDC9FD1C3A}</a:tableStyleId>
              </a:tblPr>
              <a:tblGrid>
                <a:gridCol w="2099734">
                  <a:extLst>
                    <a:ext uri="{9D8B030D-6E8A-4147-A177-3AD203B41FA5}">
                      <a16:colId xmlns:a16="http://schemas.microsoft.com/office/drawing/2014/main" val="1426703425"/>
                    </a:ext>
                  </a:extLst>
                </a:gridCol>
                <a:gridCol w="2302933">
                  <a:extLst>
                    <a:ext uri="{9D8B030D-6E8A-4147-A177-3AD203B41FA5}">
                      <a16:colId xmlns:a16="http://schemas.microsoft.com/office/drawing/2014/main" val="1707088073"/>
                    </a:ext>
                  </a:extLst>
                </a:gridCol>
              </a:tblGrid>
              <a:tr h="718963">
                <a:tc>
                  <a:txBody>
                    <a:bodyPr/>
                    <a:lstStyle/>
                    <a:p>
                      <a:pPr algn="ctr"/>
                      <a:r>
                        <a:rPr kumimoji="1" lang="ja-JP" altLang="en-US"/>
                        <a:t>製品名</a:t>
                      </a:r>
                      <a:endParaRPr kumimoji="1" lang="en-US" altLang="ja-JP" dirty="0"/>
                    </a:p>
                    <a:p>
                      <a:pPr algn="ctr"/>
                      <a:r>
                        <a:rPr kumimoji="1" lang="ja-JP" altLang="en-US"/>
                        <a:t>（一般名）</a:t>
                      </a:r>
                    </a:p>
                  </a:txBody>
                  <a:tcPr anchor="ctr"/>
                </a:tc>
                <a:tc>
                  <a:txBody>
                    <a:bodyPr/>
                    <a:lstStyle/>
                    <a:p>
                      <a:pPr algn="ctr"/>
                      <a:r>
                        <a:rPr kumimoji="1" lang="ja-JP" altLang="en-US"/>
                        <a:t>レミニール</a:t>
                      </a:r>
                      <a:endParaRPr kumimoji="1" lang="en-US" altLang="ja-JP" dirty="0"/>
                    </a:p>
                    <a:p>
                      <a:pPr algn="ctr"/>
                      <a:r>
                        <a:rPr kumimoji="1" lang="ja-JP" altLang="en-US"/>
                        <a:t>（ガランタミン）</a:t>
                      </a:r>
                    </a:p>
                  </a:txBody>
                  <a:tcPr anchor="ctr"/>
                </a:tc>
                <a:extLst>
                  <a:ext uri="{0D108BD9-81ED-4DB2-BD59-A6C34878D82A}">
                    <a16:rowId xmlns:a16="http://schemas.microsoft.com/office/drawing/2014/main" val="2720852940"/>
                  </a:ext>
                </a:extLst>
              </a:tr>
              <a:tr h="416542">
                <a:tc>
                  <a:txBody>
                    <a:bodyPr/>
                    <a:lstStyle/>
                    <a:p>
                      <a:pPr algn="ctr"/>
                      <a:r>
                        <a:rPr kumimoji="1" lang="ja-JP" altLang="en-US"/>
                        <a:t>作用機序</a:t>
                      </a:r>
                    </a:p>
                  </a:txBody>
                  <a:tcPr anchor="ctr"/>
                </a:tc>
                <a:tc>
                  <a:txBody>
                    <a:bodyPr/>
                    <a:lstStyle/>
                    <a:p>
                      <a:pPr algn="ctr"/>
                      <a:r>
                        <a:rPr kumimoji="1" lang="ja-JP" altLang="en-US"/>
                        <a:t>アセチルコリン</a:t>
                      </a:r>
                      <a:endParaRPr kumimoji="1" lang="en-US" altLang="ja-JP" dirty="0"/>
                    </a:p>
                    <a:p>
                      <a:pPr algn="ctr"/>
                      <a:r>
                        <a:rPr kumimoji="1" lang="ja-JP" altLang="en-US"/>
                        <a:t>エステラーゼ阻害</a:t>
                      </a:r>
                    </a:p>
                    <a:p>
                      <a:pPr algn="ctr"/>
                      <a:r>
                        <a:rPr kumimoji="1" lang="ja-JP" altLang="en-US"/>
                        <a:t>および</a:t>
                      </a:r>
                      <a:endParaRPr kumimoji="1" lang="en-US" altLang="ja-JP" dirty="0"/>
                    </a:p>
                    <a:p>
                      <a:pPr algn="ctr"/>
                      <a:r>
                        <a:rPr kumimoji="1" lang="ja-JP" altLang="en-US"/>
                        <a:t>ニコチン受容体</a:t>
                      </a:r>
                      <a:endParaRPr kumimoji="1" lang="en-US" altLang="ja-JP" dirty="0"/>
                    </a:p>
                    <a:p>
                      <a:pPr algn="ctr"/>
                      <a:r>
                        <a:rPr kumimoji="1" lang="ja-JP" altLang="en-US"/>
                        <a:t>増強作用</a:t>
                      </a:r>
                    </a:p>
                  </a:txBody>
                  <a:tcPr anchor="ctr"/>
                </a:tc>
                <a:extLst>
                  <a:ext uri="{0D108BD9-81ED-4DB2-BD59-A6C34878D82A}">
                    <a16:rowId xmlns:a16="http://schemas.microsoft.com/office/drawing/2014/main" val="3986466810"/>
                  </a:ext>
                </a:extLst>
              </a:tr>
              <a:tr h="416542">
                <a:tc>
                  <a:txBody>
                    <a:bodyPr/>
                    <a:lstStyle/>
                    <a:p>
                      <a:pPr algn="ctr"/>
                      <a:r>
                        <a:rPr kumimoji="1" lang="ja-JP" altLang="en-US"/>
                        <a:t>アルツハイマー型認知症の適応症</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a:t>軽度および中等度</a:t>
                      </a:r>
                    </a:p>
                  </a:txBody>
                  <a:tcPr anchor="ctr"/>
                </a:tc>
                <a:extLst>
                  <a:ext uri="{0D108BD9-81ED-4DB2-BD59-A6C34878D82A}">
                    <a16:rowId xmlns:a16="http://schemas.microsoft.com/office/drawing/2014/main" val="3286780614"/>
                  </a:ext>
                </a:extLst>
              </a:tr>
              <a:tr h="416542">
                <a:tc>
                  <a:txBody>
                    <a:bodyPr/>
                    <a:lstStyle/>
                    <a:p>
                      <a:pPr algn="ctr"/>
                      <a:r>
                        <a:rPr kumimoji="1" lang="ja-JP" altLang="en-US"/>
                        <a:t>薬型</a:t>
                      </a:r>
                    </a:p>
                  </a:txBody>
                  <a:tcPr anchor="ctr"/>
                </a:tc>
                <a:tc>
                  <a:txBody>
                    <a:bodyPr/>
                    <a:lstStyle/>
                    <a:p>
                      <a:pPr algn="ctr"/>
                      <a:r>
                        <a:rPr kumimoji="1" lang="ja-JP" altLang="en-US"/>
                        <a:t>錠剤、口腔内崩壊錠、</a:t>
                      </a:r>
                      <a:endParaRPr kumimoji="1" lang="en-US" altLang="ja-JP" dirty="0"/>
                    </a:p>
                    <a:p>
                      <a:pPr algn="ctr"/>
                      <a:r>
                        <a:rPr kumimoji="1" lang="ja-JP" altLang="en-US"/>
                        <a:t>経口液剤</a:t>
                      </a:r>
                    </a:p>
                  </a:txBody>
                  <a:tcPr anchor="ctr"/>
                </a:tc>
                <a:extLst>
                  <a:ext uri="{0D108BD9-81ED-4DB2-BD59-A6C34878D82A}">
                    <a16:rowId xmlns:a16="http://schemas.microsoft.com/office/drawing/2014/main" val="1935881470"/>
                  </a:ext>
                </a:extLst>
              </a:tr>
              <a:tr h="416542">
                <a:tc>
                  <a:txBody>
                    <a:bodyPr/>
                    <a:lstStyle/>
                    <a:p>
                      <a:pPr algn="ctr"/>
                      <a:r>
                        <a:rPr kumimoji="1" lang="ja-JP" altLang="en-US"/>
                        <a:t>投与回数</a:t>
                      </a:r>
                    </a:p>
                  </a:txBody>
                  <a:tcPr anchor="ctr"/>
                </a:tc>
                <a:tc>
                  <a:txBody>
                    <a:bodyPr/>
                    <a:lstStyle/>
                    <a:p>
                      <a:pPr algn="ctr"/>
                      <a:r>
                        <a:rPr kumimoji="1" lang="en-US" altLang="ja-JP" dirty="0"/>
                        <a:t>1</a:t>
                      </a:r>
                      <a:r>
                        <a:rPr kumimoji="1" lang="ja-JP" altLang="en-US"/>
                        <a:t>日</a:t>
                      </a:r>
                      <a:r>
                        <a:rPr kumimoji="1" lang="en-US" altLang="ja-JP" dirty="0"/>
                        <a:t>2</a:t>
                      </a:r>
                      <a:r>
                        <a:rPr kumimoji="1" lang="ja-JP" altLang="en-US"/>
                        <a:t>回</a:t>
                      </a:r>
                    </a:p>
                  </a:txBody>
                  <a:tcPr anchor="ctr"/>
                </a:tc>
                <a:extLst>
                  <a:ext uri="{0D108BD9-81ED-4DB2-BD59-A6C34878D82A}">
                    <a16:rowId xmlns:a16="http://schemas.microsoft.com/office/drawing/2014/main" val="3582632972"/>
                  </a:ext>
                </a:extLst>
              </a:tr>
            </a:tbl>
          </a:graphicData>
        </a:graphic>
      </p:graphicFrame>
      <p:sp>
        <p:nvSpPr>
          <p:cNvPr id="5" name="テキスト ボックス 4">
            <a:extLst>
              <a:ext uri="{FF2B5EF4-FFF2-40B4-BE49-F238E27FC236}">
                <a16:creationId xmlns:a16="http://schemas.microsoft.com/office/drawing/2014/main" id="{AF503D47-F176-394B-9F87-4369AB1A8D03}"/>
              </a:ext>
            </a:extLst>
          </p:cNvPr>
          <p:cNvSpPr txBox="1"/>
          <p:nvPr/>
        </p:nvSpPr>
        <p:spPr>
          <a:xfrm>
            <a:off x="6605337" y="2318919"/>
            <a:ext cx="5218095" cy="2862322"/>
          </a:xfrm>
          <a:prstGeom prst="rect">
            <a:avLst/>
          </a:prstGeom>
          <a:noFill/>
          <a:ln>
            <a:solidFill>
              <a:schemeClr val="accent1"/>
            </a:solidFill>
          </a:ln>
        </p:spPr>
        <p:txBody>
          <a:bodyPr wrap="none" rtlCol="0">
            <a:spAutoFit/>
          </a:bodyPr>
          <a:lstStyle/>
          <a:p>
            <a:r>
              <a:rPr kumimoji="1" lang="ja-JP" altLang="en-US"/>
              <a:t>＜使いやすい＞</a:t>
            </a:r>
            <a:endParaRPr kumimoji="1" lang="en-US" altLang="ja-JP" dirty="0"/>
          </a:p>
          <a:p>
            <a:pPr marL="285750" indent="-285750">
              <a:buFont typeface="Arial" panose="020B0604020202020204" pitchFamily="34" charset="0"/>
              <a:buChar char="•"/>
            </a:pPr>
            <a:r>
              <a:rPr lang="en-US" altLang="ja-JP" dirty="0"/>
              <a:t>7</a:t>
            </a:r>
            <a:r>
              <a:rPr lang="ja-JP" altLang="en-US"/>
              <a:t>時間と半減期が短いので不眠の出現は少ない</a:t>
            </a:r>
            <a:endParaRPr lang="en-US" altLang="ja-JP" dirty="0"/>
          </a:p>
          <a:p>
            <a:pPr marL="285750" indent="-285750">
              <a:buFont typeface="Arial" panose="020B0604020202020204" pitchFamily="34" charset="0"/>
              <a:buChar char="•"/>
            </a:pPr>
            <a:r>
              <a:rPr lang="ja-JP" altLang="en-US"/>
              <a:t>前頭葉機能低下を伴う</a:t>
            </a:r>
            <a:endParaRPr lang="en-US" altLang="ja-JP" dirty="0"/>
          </a:p>
          <a:p>
            <a:pPr marL="285750" indent="-285750">
              <a:buFont typeface="Arial" panose="020B0604020202020204" pitchFamily="34" charset="0"/>
              <a:buChar char="•"/>
            </a:pPr>
            <a:r>
              <a:rPr lang="ja-JP" altLang="en-US"/>
              <a:t>発症初期の抑うつ、不安が強い</a:t>
            </a:r>
            <a:endParaRPr lang="en-US" altLang="ja-JP" dirty="0"/>
          </a:p>
          <a:p>
            <a:endParaRPr lang="en-US" altLang="ja-JP" dirty="0"/>
          </a:p>
          <a:p>
            <a:endParaRPr lang="en-US" altLang="ja-JP" dirty="0"/>
          </a:p>
          <a:p>
            <a:r>
              <a:rPr kumimoji="1" lang="ja-JP" altLang="en-US"/>
              <a:t>＜使いにくい＞</a:t>
            </a:r>
            <a:endParaRPr lang="en-US" altLang="ja-JP" dirty="0"/>
          </a:p>
          <a:p>
            <a:pPr marL="285750" indent="-285750">
              <a:buFont typeface="Arial" panose="020B0604020202020204" pitchFamily="34" charset="0"/>
              <a:buChar char="•"/>
            </a:pPr>
            <a:r>
              <a:rPr lang="ja-JP" altLang="en-US"/>
              <a:t>服薬管理（</a:t>
            </a:r>
            <a:r>
              <a:rPr lang="en-US" altLang="ja-JP" dirty="0"/>
              <a:t>1</a:t>
            </a:r>
            <a:r>
              <a:rPr lang="ja-JP" altLang="en-US"/>
              <a:t>日</a:t>
            </a:r>
            <a:r>
              <a:rPr lang="en-US" altLang="ja-JP" dirty="0"/>
              <a:t>2</a:t>
            </a:r>
            <a:r>
              <a:rPr lang="ja-JP" altLang="en-US"/>
              <a:t>回）</a:t>
            </a:r>
            <a:endParaRPr lang="en-US" altLang="ja-JP" dirty="0"/>
          </a:p>
          <a:p>
            <a:pPr marL="285750" indent="-285750">
              <a:buFont typeface="Arial" panose="020B0604020202020204" pitchFamily="34" charset="0"/>
              <a:buChar char="•"/>
            </a:pPr>
            <a:r>
              <a:rPr lang="ja-JP" altLang="en-US"/>
              <a:t>過鎮静になった場合</a:t>
            </a:r>
            <a:endParaRPr lang="en-US" altLang="ja-JP" dirty="0"/>
          </a:p>
          <a:p>
            <a:pPr marL="285750" indent="-285750">
              <a:buFont typeface="Arial" panose="020B0604020202020204" pitchFamily="34" charset="0"/>
              <a:buChar char="•"/>
            </a:pPr>
            <a:r>
              <a:rPr lang="ja-JP" altLang="en-US"/>
              <a:t>幻覚・妄想が出てきた場合</a:t>
            </a:r>
            <a:endParaRPr kumimoji="1" lang="en-US" altLang="ja-JP" dirty="0"/>
          </a:p>
        </p:txBody>
      </p:sp>
    </p:spTree>
    <p:extLst>
      <p:ext uri="{BB962C8B-B14F-4D97-AF65-F5344CB8AC3E}">
        <p14:creationId xmlns:p14="http://schemas.microsoft.com/office/powerpoint/2010/main" val="1811948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F33742-8670-7C43-B76B-596BAC585E7D}"/>
              </a:ext>
            </a:extLst>
          </p:cNvPr>
          <p:cNvSpPr>
            <a:spLocks noGrp="1"/>
          </p:cNvSpPr>
          <p:nvPr>
            <p:ph type="title"/>
          </p:nvPr>
        </p:nvSpPr>
        <p:spPr/>
        <p:txBody>
          <a:bodyPr/>
          <a:lstStyle/>
          <a:p>
            <a:pPr algn="ctr"/>
            <a:r>
              <a:rPr lang="ja-JP" altLang="en-US"/>
              <a:t>抗</a:t>
            </a:r>
            <a:r>
              <a:rPr kumimoji="1" lang="ja-JP" altLang="en-US"/>
              <a:t>認知症薬の使い分け</a:t>
            </a:r>
          </a:p>
        </p:txBody>
      </p:sp>
      <p:graphicFrame>
        <p:nvGraphicFramePr>
          <p:cNvPr id="4" name="コンテンツ プレースホルダー 3">
            <a:extLst>
              <a:ext uri="{FF2B5EF4-FFF2-40B4-BE49-F238E27FC236}">
                <a16:creationId xmlns:a16="http://schemas.microsoft.com/office/drawing/2014/main" id="{7639521C-04E6-7747-B5C9-B841C357F0BF}"/>
              </a:ext>
            </a:extLst>
          </p:cNvPr>
          <p:cNvGraphicFramePr>
            <a:graphicFrameLocks noGrp="1"/>
          </p:cNvGraphicFramePr>
          <p:nvPr>
            <p:ph idx="1"/>
            <p:extLst/>
          </p:nvPr>
        </p:nvGraphicFramePr>
        <p:xfrm>
          <a:off x="372533" y="1825624"/>
          <a:ext cx="4402667" cy="3655167"/>
        </p:xfrm>
        <a:graphic>
          <a:graphicData uri="http://schemas.openxmlformats.org/drawingml/2006/table">
            <a:tbl>
              <a:tblPr firstRow="1" bandRow="1">
                <a:tableStyleId>{5C22544A-7EE6-4342-B048-85BDC9FD1C3A}</a:tableStyleId>
              </a:tblPr>
              <a:tblGrid>
                <a:gridCol w="2099734">
                  <a:extLst>
                    <a:ext uri="{9D8B030D-6E8A-4147-A177-3AD203B41FA5}">
                      <a16:colId xmlns:a16="http://schemas.microsoft.com/office/drawing/2014/main" val="1426703425"/>
                    </a:ext>
                  </a:extLst>
                </a:gridCol>
                <a:gridCol w="2302933">
                  <a:extLst>
                    <a:ext uri="{9D8B030D-6E8A-4147-A177-3AD203B41FA5}">
                      <a16:colId xmlns:a16="http://schemas.microsoft.com/office/drawing/2014/main" val="4120745476"/>
                    </a:ext>
                  </a:extLst>
                </a:gridCol>
              </a:tblGrid>
              <a:tr h="718963">
                <a:tc>
                  <a:txBody>
                    <a:bodyPr/>
                    <a:lstStyle/>
                    <a:p>
                      <a:pPr algn="ctr"/>
                      <a:r>
                        <a:rPr kumimoji="1" lang="ja-JP" altLang="en-US"/>
                        <a:t>製品名</a:t>
                      </a:r>
                      <a:endParaRPr kumimoji="1" lang="en-US" altLang="ja-JP" dirty="0"/>
                    </a:p>
                    <a:p>
                      <a:pPr algn="ctr"/>
                      <a:r>
                        <a:rPr kumimoji="1" lang="ja-JP" altLang="en-US"/>
                        <a:t>（一般名）</a:t>
                      </a:r>
                    </a:p>
                  </a:txBody>
                  <a:tcPr anchor="ctr"/>
                </a:tc>
                <a:tc>
                  <a:txBody>
                    <a:bodyPr/>
                    <a:lstStyle/>
                    <a:p>
                      <a:pPr algn="ctr"/>
                      <a:r>
                        <a:rPr kumimoji="1" lang="ja-JP" altLang="en-US"/>
                        <a:t>リバスタッチ</a:t>
                      </a:r>
                      <a:endParaRPr kumimoji="1" lang="en-US" altLang="ja-JP" dirty="0"/>
                    </a:p>
                    <a:p>
                      <a:pPr algn="ctr"/>
                      <a:r>
                        <a:rPr kumimoji="1" lang="ja-JP" altLang="en-US"/>
                        <a:t>（リバスチグミン）</a:t>
                      </a:r>
                    </a:p>
                  </a:txBody>
                  <a:tcPr anchor="ctr"/>
                </a:tc>
                <a:extLst>
                  <a:ext uri="{0D108BD9-81ED-4DB2-BD59-A6C34878D82A}">
                    <a16:rowId xmlns:a16="http://schemas.microsoft.com/office/drawing/2014/main" val="2720852940"/>
                  </a:ext>
                </a:extLst>
              </a:tr>
              <a:tr h="416542">
                <a:tc>
                  <a:txBody>
                    <a:bodyPr/>
                    <a:lstStyle/>
                    <a:p>
                      <a:pPr algn="ctr"/>
                      <a:r>
                        <a:rPr kumimoji="1" lang="ja-JP" altLang="en-US"/>
                        <a:t>作用機序</a:t>
                      </a:r>
                    </a:p>
                  </a:txBody>
                  <a:tcPr anchor="ctr"/>
                </a:tc>
                <a:tc>
                  <a:txBody>
                    <a:bodyPr/>
                    <a:lstStyle/>
                    <a:p>
                      <a:pPr algn="ctr"/>
                      <a:r>
                        <a:rPr kumimoji="1" lang="ja-JP" altLang="en-US"/>
                        <a:t>アセチルコリン</a:t>
                      </a:r>
                      <a:endParaRPr kumimoji="1" lang="en-US" altLang="ja-JP" dirty="0"/>
                    </a:p>
                    <a:p>
                      <a:pPr algn="ctr"/>
                      <a:r>
                        <a:rPr kumimoji="1" lang="ja-JP" altLang="en-US"/>
                        <a:t>エステラーゼ阻害</a:t>
                      </a:r>
                    </a:p>
                    <a:p>
                      <a:pPr algn="ctr"/>
                      <a:r>
                        <a:rPr kumimoji="1" lang="ja-JP" altLang="en-US"/>
                        <a:t>および</a:t>
                      </a:r>
                      <a:endParaRPr kumimoji="1" lang="en-US" altLang="ja-JP" dirty="0"/>
                    </a:p>
                    <a:p>
                      <a:pPr algn="ctr"/>
                      <a:r>
                        <a:rPr kumimoji="1" lang="ja-JP" altLang="en-US"/>
                        <a:t>ブチリルコリン</a:t>
                      </a:r>
                      <a:endParaRPr kumimoji="1" lang="en-US" altLang="ja-JP" dirty="0"/>
                    </a:p>
                    <a:p>
                      <a:pPr algn="ctr"/>
                      <a:r>
                        <a:rPr kumimoji="1" lang="ja-JP" altLang="en-US"/>
                        <a:t>エステラーゼ阻害</a:t>
                      </a:r>
                    </a:p>
                  </a:txBody>
                  <a:tcPr anchor="ctr"/>
                </a:tc>
                <a:extLst>
                  <a:ext uri="{0D108BD9-81ED-4DB2-BD59-A6C34878D82A}">
                    <a16:rowId xmlns:a16="http://schemas.microsoft.com/office/drawing/2014/main" val="3986466810"/>
                  </a:ext>
                </a:extLst>
              </a:tr>
              <a:tr h="416542">
                <a:tc>
                  <a:txBody>
                    <a:bodyPr/>
                    <a:lstStyle/>
                    <a:p>
                      <a:pPr algn="ctr"/>
                      <a:r>
                        <a:rPr kumimoji="1" lang="ja-JP" altLang="en-US"/>
                        <a:t>アルツハイマー型認知症の適応症</a:t>
                      </a:r>
                    </a:p>
                  </a:txBody>
                  <a:tcPr anchor="ctr"/>
                </a:tc>
                <a:tc>
                  <a:txBody>
                    <a:bodyPr/>
                    <a:lstStyle/>
                    <a:p>
                      <a:pPr algn="ctr"/>
                      <a:r>
                        <a:rPr kumimoji="1" lang="ja-JP" altLang="en-US"/>
                        <a:t>軽度および中等度</a:t>
                      </a:r>
                    </a:p>
                  </a:txBody>
                  <a:tcPr anchor="ctr"/>
                </a:tc>
                <a:extLst>
                  <a:ext uri="{0D108BD9-81ED-4DB2-BD59-A6C34878D82A}">
                    <a16:rowId xmlns:a16="http://schemas.microsoft.com/office/drawing/2014/main" val="3286780614"/>
                  </a:ext>
                </a:extLst>
              </a:tr>
              <a:tr h="416542">
                <a:tc>
                  <a:txBody>
                    <a:bodyPr/>
                    <a:lstStyle/>
                    <a:p>
                      <a:pPr algn="ctr"/>
                      <a:r>
                        <a:rPr kumimoji="1" lang="ja-JP" altLang="en-US"/>
                        <a:t>薬型</a:t>
                      </a:r>
                    </a:p>
                  </a:txBody>
                  <a:tcPr anchor="ctr"/>
                </a:tc>
                <a:tc>
                  <a:txBody>
                    <a:bodyPr/>
                    <a:lstStyle/>
                    <a:p>
                      <a:pPr algn="ctr"/>
                      <a:r>
                        <a:rPr kumimoji="1" lang="ja-JP" altLang="en-US"/>
                        <a:t>パッチ剤</a:t>
                      </a:r>
                    </a:p>
                  </a:txBody>
                  <a:tcPr anchor="ctr"/>
                </a:tc>
                <a:extLst>
                  <a:ext uri="{0D108BD9-81ED-4DB2-BD59-A6C34878D82A}">
                    <a16:rowId xmlns:a16="http://schemas.microsoft.com/office/drawing/2014/main" val="1935881470"/>
                  </a:ext>
                </a:extLst>
              </a:tr>
              <a:tr h="416542">
                <a:tc>
                  <a:txBody>
                    <a:bodyPr/>
                    <a:lstStyle/>
                    <a:p>
                      <a:pPr algn="ctr"/>
                      <a:r>
                        <a:rPr kumimoji="1" lang="ja-JP" altLang="en-US"/>
                        <a:t>投与回数</a:t>
                      </a:r>
                    </a:p>
                  </a:txBody>
                  <a:tcPr anchor="ctr"/>
                </a:tc>
                <a:tc>
                  <a:txBody>
                    <a:bodyPr/>
                    <a:lstStyle/>
                    <a:p>
                      <a:pPr algn="ctr"/>
                      <a:r>
                        <a:rPr kumimoji="1" lang="en-US" altLang="ja-JP" dirty="0"/>
                        <a:t>1</a:t>
                      </a:r>
                      <a:r>
                        <a:rPr kumimoji="1" lang="ja-JP" altLang="en-US"/>
                        <a:t>日</a:t>
                      </a:r>
                      <a:r>
                        <a:rPr kumimoji="1" lang="en-US" altLang="ja-JP" dirty="0"/>
                        <a:t>1</a:t>
                      </a:r>
                      <a:r>
                        <a:rPr kumimoji="1" lang="ja-JP" altLang="en-US"/>
                        <a:t>回</a:t>
                      </a:r>
                    </a:p>
                  </a:txBody>
                  <a:tcPr anchor="ctr"/>
                </a:tc>
                <a:extLst>
                  <a:ext uri="{0D108BD9-81ED-4DB2-BD59-A6C34878D82A}">
                    <a16:rowId xmlns:a16="http://schemas.microsoft.com/office/drawing/2014/main" val="3582632972"/>
                  </a:ext>
                </a:extLst>
              </a:tr>
            </a:tbl>
          </a:graphicData>
        </a:graphic>
      </p:graphicFrame>
      <p:sp>
        <p:nvSpPr>
          <p:cNvPr id="5" name="テキスト ボックス 4">
            <a:extLst>
              <a:ext uri="{FF2B5EF4-FFF2-40B4-BE49-F238E27FC236}">
                <a16:creationId xmlns:a16="http://schemas.microsoft.com/office/drawing/2014/main" id="{D7989E8F-13BE-8245-9121-3464F0BA2E1D}"/>
              </a:ext>
            </a:extLst>
          </p:cNvPr>
          <p:cNvSpPr txBox="1"/>
          <p:nvPr/>
        </p:nvSpPr>
        <p:spPr>
          <a:xfrm>
            <a:off x="6376737" y="2318919"/>
            <a:ext cx="2550698" cy="2585323"/>
          </a:xfrm>
          <a:prstGeom prst="rect">
            <a:avLst/>
          </a:prstGeom>
          <a:noFill/>
          <a:ln>
            <a:solidFill>
              <a:schemeClr val="accent1"/>
            </a:solidFill>
          </a:ln>
        </p:spPr>
        <p:txBody>
          <a:bodyPr wrap="none" rtlCol="0">
            <a:spAutoFit/>
          </a:bodyPr>
          <a:lstStyle/>
          <a:p>
            <a:r>
              <a:rPr kumimoji="1" lang="ja-JP" altLang="en-US"/>
              <a:t>＜使いやすい＞</a:t>
            </a:r>
            <a:endParaRPr kumimoji="1" lang="en-US" altLang="ja-JP" dirty="0"/>
          </a:p>
          <a:p>
            <a:pPr marL="285750" indent="-285750">
              <a:buFont typeface="Arial" panose="020B0604020202020204" pitchFamily="34" charset="0"/>
              <a:buChar char="•"/>
            </a:pPr>
            <a:r>
              <a:rPr lang="ja-JP" altLang="en-US"/>
              <a:t>経口摂取困難例</a:t>
            </a:r>
            <a:endParaRPr lang="en-US" altLang="ja-JP" dirty="0"/>
          </a:p>
          <a:p>
            <a:pPr marL="285750" indent="-285750">
              <a:buFont typeface="Arial" panose="020B0604020202020204" pitchFamily="34" charset="0"/>
              <a:buChar char="•"/>
            </a:pPr>
            <a:r>
              <a:rPr lang="ja-JP" altLang="en-US"/>
              <a:t>消化器症状が少ない</a:t>
            </a:r>
            <a:endParaRPr lang="en-US" altLang="ja-JP" dirty="0"/>
          </a:p>
          <a:p>
            <a:pPr marL="285750" indent="-285750">
              <a:buFont typeface="Arial" panose="020B0604020202020204" pitchFamily="34" charset="0"/>
              <a:buChar char="•"/>
            </a:pPr>
            <a:r>
              <a:rPr lang="ja-JP" altLang="en-US"/>
              <a:t>食欲改善</a:t>
            </a:r>
            <a:endParaRPr lang="en-US" altLang="ja-JP" dirty="0"/>
          </a:p>
          <a:p>
            <a:pPr marL="285750" indent="-285750">
              <a:buFont typeface="Arial" panose="020B0604020202020204" pitchFamily="34" charset="0"/>
              <a:buChar char="•"/>
            </a:pPr>
            <a:r>
              <a:rPr lang="en-US" altLang="ja-JP" dirty="0"/>
              <a:t>IADL</a:t>
            </a:r>
            <a:r>
              <a:rPr lang="ja-JP" altLang="en-US"/>
              <a:t>改善</a:t>
            </a:r>
            <a:endParaRPr lang="en-US" altLang="ja-JP" dirty="0"/>
          </a:p>
          <a:p>
            <a:endParaRPr lang="en-US" altLang="ja-JP" dirty="0"/>
          </a:p>
          <a:p>
            <a:endParaRPr lang="en-US" altLang="ja-JP" dirty="0"/>
          </a:p>
          <a:p>
            <a:r>
              <a:rPr kumimoji="1" lang="ja-JP" altLang="en-US"/>
              <a:t>＜使いにくい＞</a:t>
            </a:r>
            <a:endParaRPr lang="en-US" altLang="ja-JP" dirty="0"/>
          </a:p>
          <a:p>
            <a:pPr marL="285750" indent="-285750">
              <a:buFont typeface="Arial" panose="020B0604020202020204" pitchFamily="34" charset="0"/>
              <a:buChar char="•"/>
            </a:pPr>
            <a:r>
              <a:rPr lang="ja-JP" altLang="en-US"/>
              <a:t>皮膚トラブル</a:t>
            </a:r>
            <a:endParaRPr lang="en-US" altLang="ja-JP" dirty="0"/>
          </a:p>
        </p:txBody>
      </p:sp>
      <p:sp>
        <p:nvSpPr>
          <p:cNvPr id="3" name="テキスト ボックス 2">
            <a:extLst>
              <a:ext uri="{FF2B5EF4-FFF2-40B4-BE49-F238E27FC236}">
                <a16:creationId xmlns:a16="http://schemas.microsoft.com/office/drawing/2014/main" id="{E32EF64F-9331-4D4B-A153-5718935B8738}"/>
              </a:ext>
            </a:extLst>
          </p:cNvPr>
          <p:cNvSpPr txBox="1"/>
          <p:nvPr/>
        </p:nvSpPr>
        <p:spPr>
          <a:xfrm>
            <a:off x="5570622" y="5849577"/>
            <a:ext cx="6252033" cy="646331"/>
          </a:xfrm>
          <a:prstGeom prst="rect">
            <a:avLst/>
          </a:prstGeom>
          <a:noFill/>
        </p:spPr>
        <p:txBody>
          <a:bodyPr wrap="none" rtlCol="0">
            <a:spAutoFit/>
          </a:bodyPr>
          <a:lstStyle/>
          <a:p>
            <a:r>
              <a:rPr kumimoji="1" lang="en-US" altLang="ja-JP" dirty="0"/>
              <a:t>【IADL】</a:t>
            </a:r>
            <a:r>
              <a:rPr kumimoji="1" lang="ja-JP" altLang="en-US"/>
              <a:t>男性：買い物、服薬管理</a:t>
            </a:r>
            <a:endParaRPr kumimoji="1" lang="en-US" altLang="ja-JP" dirty="0"/>
          </a:p>
          <a:p>
            <a:r>
              <a:rPr lang="ja-JP" altLang="en-US"/>
              <a:t>　　　　</a:t>
            </a:r>
            <a:r>
              <a:rPr lang="en-US" altLang="ja-JP" dirty="0"/>
              <a:t> </a:t>
            </a:r>
            <a:r>
              <a:rPr lang="ja-JP" altLang="en-US"/>
              <a:t>女性：買い物、家事、洗濯、金銭管理、服薬管理</a:t>
            </a:r>
            <a:endParaRPr kumimoji="1" lang="ja-JP" altLang="en-US"/>
          </a:p>
        </p:txBody>
      </p:sp>
      <p:sp>
        <p:nvSpPr>
          <p:cNvPr id="6" name="円形吹き出し 5">
            <a:extLst>
              <a:ext uri="{FF2B5EF4-FFF2-40B4-BE49-F238E27FC236}">
                <a16:creationId xmlns:a16="http://schemas.microsoft.com/office/drawing/2014/main" id="{603D2B76-004F-444F-8B1A-9926298CBE1A}"/>
              </a:ext>
            </a:extLst>
          </p:cNvPr>
          <p:cNvSpPr/>
          <p:nvPr/>
        </p:nvSpPr>
        <p:spPr>
          <a:xfrm>
            <a:off x="9486900" y="1485900"/>
            <a:ext cx="2603500" cy="2171700"/>
          </a:xfrm>
          <a:prstGeom prst="wedgeEllipseCallout">
            <a:avLst>
              <a:gd name="adj1" fmla="val -68899"/>
              <a:gd name="adj2" fmla="val 443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個人的には</a:t>
            </a:r>
            <a:endParaRPr kumimoji="1" lang="en-US" altLang="ja-JP" dirty="0"/>
          </a:p>
          <a:p>
            <a:pPr algn="ctr"/>
            <a:r>
              <a:rPr kumimoji="1" lang="ja-JP" altLang="en-US"/>
              <a:t>攻撃性も</a:t>
            </a:r>
            <a:endParaRPr kumimoji="1" lang="en-US" altLang="ja-JP" dirty="0"/>
          </a:p>
          <a:p>
            <a:pPr algn="ctr"/>
            <a:r>
              <a:rPr kumimoji="1" lang="ja-JP" altLang="en-US"/>
              <a:t>マイルドになる印象あり</a:t>
            </a:r>
          </a:p>
        </p:txBody>
      </p:sp>
    </p:spTree>
    <p:extLst>
      <p:ext uri="{BB962C8B-B14F-4D97-AF65-F5344CB8AC3E}">
        <p14:creationId xmlns:p14="http://schemas.microsoft.com/office/powerpoint/2010/main" val="2860973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F33742-8670-7C43-B76B-596BAC585E7D}"/>
              </a:ext>
            </a:extLst>
          </p:cNvPr>
          <p:cNvSpPr>
            <a:spLocks noGrp="1"/>
          </p:cNvSpPr>
          <p:nvPr>
            <p:ph type="title"/>
          </p:nvPr>
        </p:nvSpPr>
        <p:spPr/>
        <p:txBody>
          <a:bodyPr/>
          <a:lstStyle/>
          <a:p>
            <a:pPr algn="ctr"/>
            <a:r>
              <a:rPr lang="ja-JP" altLang="en-US"/>
              <a:t>抗</a:t>
            </a:r>
            <a:r>
              <a:rPr kumimoji="1" lang="ja-JP" altLang="en-US"/>
              <a:t>認知症薬の使い分け</a:t>
            </a:r>
          </a:p>
        </p:txBody>
      </p:sp>
      <p:graphicFrame>
        <p:nvGraphicFramePr>
          <p:cNvPr id="4" name="コンテンツ プレースホルダー 3">
            <a:extLst>
              <a:ext uri="{FF2B5EF4-FFF2-40B4-BE49-F238E27FC236}">
                <a16:creationId xmlns:a16="http://schemas.microsoft.com/office/drawing/2014/main" id="{7639521C-04E6-7747-B5C9-B841C357F0BF}"/>
              </a:ext>
            </a:extLst>
          </p:cNvPr>
          <p:cNvGraphicFramePr>
            <a:graphicFrameLocks noGrp="1"/>
          </p:cNvGraphicFramePr>
          <p:nvPr>
            <p:ph idx="1"/>
            <p:extLst/>
          </p:nvPr>
        </p:nvGraphicFramePr>
        <p:xfrm>
          <a:off x="1142554" y="2318919"/>
          <a:ext cx="4402667" cy="2832207"/>
        </p:xfrm>
        <a:graphic>
          <a:graphicData uri="http://schemas.openxmlformats.org/drawingml/2006/table">
            <a:tbl>
              <a:tblPr firstRow="1" bandRow="1">
                <a:tableStyleId>{5C22544A-7EE6-4342-B048-85BDC9FD1C3A}</a:tableStyleId>
              </a:tblPr>
              <a:tblGrid>
                <a:gridCol w="2099734">
                  <a:extLst>
                    <a:ext uri="{9D8B030D-6E8A-4147-A177-3AD203B41FA5}">
                      <a16:colId xmlns:a16="http://schemas.microsoft.com/office/drawing/2014/main" val="1426703425"/>
                    </a:ext>
                  </a:extLst>
                </a:gridCol>
                <a:gridCol w="2302933">
                  <a:extLst>
                    <a:ext uri="{9D8B030D-6E8A-4147-A177-3AD203B41FA5}">
                      <a16:colId xmlns:a16="http://schemas.microsoft.com/office/drawing/2014/main" val="1848728732"/>
                    </a:ext>
                  </a:extLst>
                </a:gridCol>
              </a:tblGrid>
              <a:tr h="718963">
                <a:tc>
                  <a:txBody>
                    <a:bodyPr/>
                    <a:lstStyle/>
                    <a:p>
                      <a:pPr algn="ctr"/>
                      <a:r>
                        <a:rPr kumimoji="1" lang="ja-JP" altLang="en-US"/>
                        <a:t>製品名</a:t>
                      </a:r>
                      <a:endParaRPr kumimoji="1" lang="en-US" altLang="ja-JP" dirty="0"/>
                    </a:p>
                    <a:p>
                      <a:pPr algn="ctr"/>
                      <a:r>
                        <a:rPr kumimoji="1" lang="ja-JP" altLang="en-US"/>
                        <a:t>（一般名）</a:t>
                      </a:r>
                    </a:p>
                  </a:txBody>
                  <a:tcPr anchor="ctr"/>
                </a:tc>
                <a:tc>
                  <a:txBody>
                    <a:bodyPr/>
                    <a:lstStyle/>
                    <a:p>
                      <a:pPr algn="ctr"/>
                      <a:r>
                        <a:rPr kumimoji="1" lang="ja-JP" altLang="en-US"/>
                        <a:t>メマリー</a:t>
                      </a:r>
                      <a:endParaRPr kumimoji="1" lang="en-US" altLang="ja-JP" dirty="0"/>
                    </a:p>
                    <a:p>
                      <a:pPr algn="ctr"/>
                      <a:r>
                        <a:rPr kumimoji="1" lang="ja-JP" altLang="en-US"/>
                        <a:t>（メマンチン）</a:t>
                      </a:r>
                    </a:p>
                  </a:txBody>
                  <a:tcPr anchor="ctr"/>
                </a:tc>
                <a:extLst>
                  <a:ext uri="{0D108BD9-81ED-4DB2-BD59-A6C34878D82A}">
                    <a16:rowId xmlns:a16="http://schemas.microsoft.com/office/drawing/2014/main" val="2720852940"/>
                  </a:ext>
                </a:extLst>
              </a:tr>
              <a:tr h="416542">
                <a:tc>
                  <a:txBody>
                    <a:bodyPr/>
                    <a:lstStyle/>
                    <a:p>
                      <a:pPr algn="ctr"/>
                      <a:r>
                        <a:rPr kumimoji="1" lang="ja-JP" altLang="en-US"/>
                        <a:t>作用機序</a:t>
                      </a:r>
                    </a:p>
                  </a:txBody>
                  <a:tcPr anchor="ctr"/>
                </a:tc>
                <a:tc>
                  <a:txBody>
                    <a:bodyPr/>
                    <a:lstStyle/>
                    <a:p>
                      <a:pPr algn="ctr"/>
                      <a:r>
                        <a:rPr kumimoji="1" lang="en-US" altLang="ja-JP" dirty="0"/>
                        <a:t>NMDA</a:t>
                      </a:r>
                      <a:r>
                        <a:rPr kumimoji="1" lang="ja-JP" altLang="en-US"/>
                        <a:t>受容体</a:t>
                      </a:r>
                      <a:endParaRPr kumimoji="1" lang="en-US" altLang="ja-JP" dirty="0"/>
                    </a:p>
                    <a:p>
                      <a:pPr algn="ctr"/>
                      <a:r>
                        <a:rPr kumimoji="1" lang="ja-JP" altLang="en-US"/>
                        <a:t>アンタゴニスト</a:t>
                      </a:r>
                    </a:p>
                  </a:txBody>
                  <a:tcPr anchor="ctr"/>
                </a:tc>
                <a:extLst>
                  <a:ext uri="{0D108BD9-81ED-4DB2-BD59-A6C34878D82A}">
                    <a16:rowId xmlns:a16="http://schemas.microsoft.com/office/drawing/2014/main" val="3986466810"/>
                  </a:ext>
                </a:extLst>
              </a:tr>
              <a:tr h="416542">
                <a:tc>
                  <a:txBody>
                    <a:bodyPr/>
                    <a:lstStyle/>
                    <a:p>
                      <a:pPr algn="ctr"/>
                      <a:r>
                        <a:rPr kumimoji="1" lang="ja-JP" altLang="en-US"/>
                        <a:t>アルツハイマー型認知症の適応症</a:t>
                      </a:r>
                    </a:p>
                  </a:txBody>
                  <a:tcPr anchor="ctr"/>
                </a:tc>
                <a:tc>
                  <a:txBody>
                    <a:bodyPr/>
                    <a:lstStyle/>
                    <a:p>
                      <a:pPr algn="ctr"/>
                      <a:r>
                        <a:rPr kumimoji="1" lang="ja-JP" altLang="en-US"/>
                        <a:t>中等度から高度</a:t>
                      </a:r>
                    </a:p>
                  </a:txBody>
                  <a:tcPr anchor="ctr"/>
                </a:tc>
                <a:extLst>
                  <a:ext uri="{0D108BD9-81ED-4DB2-BD59-A6C34878D82A}">
                    <a16:rowId xmlns:a16="http://schemas.microsoft.com/office/drawing/2014/main" val="3286780614"/>
                  </a:ext>
                </a:extLst>
              </a:tr>
              <a:tr h="416542">
                <a:tc>
                  <a:txBody>
                    <a:bodyPr/>
                    <a:lstStyle/>
                    <a:p>
                      <a:pPr algn="ctr"/>
                      <a:r>
                        <a:rPr kumimoji="1" lang="ja-JP" altLang="en-US"/>
                        <a:t>薬型</a:t>
                      </a:r>
                    </a:p>
                  </a:txBody>
                  <a:tcPr anchor="ctr"/>
                </a:tc>
                <a:tc>
                  <a:txBody>
                    <a:bodyPr/>
                    <a:lstStyle/>
                    <a:p>
                      <a:pPr algn="ctr"/>
                      <a:r>
                        <a:rPr kumimoji="1" lang="ja-JP" altLang="en-US"/>
                        <a:t>錠剤</a:t>
                      </a:r>
                    </a:p>
                  </a:txBody>
                  <a:tcPr anchor="ctr"/>
                </a:tc>
                <a:extLst>
                  <a:ext uri="{0D108BD9-81ED-4DB2-BD59-A6C34878D82A}">
                    <a16:rowId xmlns:a16="http://schemas.microsoft.com/office/drawing/2014/main" val="1935881470"/>
                  </a:ext>
                </a:extLst>
              </a:tr>
              <a:tr h="416542">
                <a:tc>
                  <a:txBody>
                    <a:bodyPr/>
                    <a:lstStyle/>
                    <a:p>
                      <a:pPr algn="ctr"/>
                      <a:r>
                        <a:rPr kumimoji="1" lang="ja-JP" altLang="en-US"/>
                        <a:t>投与回数</a:t>
                      </a:r>
                    </a:p>
                  </a:txBody>
                  <a:tcPr anchor="ctr"/>
                </a:tc>
                <a:tc>
                  <a:txBody>
                    <a:bodyPr/>
                    <a:lstStyle/>
                    <a:p>
                      <a:pPr algn="ctr"/>
                      <a:r>
                        <a:rPr kumimoji="1" lang="en-US" altLang="ja-JP" dirty="0"/>
                        <a:t>1</a:t>
                      </a:r>
                      <a:r>
                        <a:rPr kumimoji="1" lang="ja-JP" altLang="en-US"/>
                        <a:t>日</a:t>
                      </a:r>
                      <a:r>
                        <a:rPr kumimoji="1" lang="en-US" altLang="ja-JP" dirty="0"/>
                        <a:t>1</a:t>
                      </a:r>
                      <a:r>
                        <a:rPr kumimoji="1" lang="ja-JP" altLang="en-US"/>
                        <a:t>回</a:t>
                      </a:r>
                    </a:p>
                  </a:txBody>
                  <a:tcPr anchor="ctr"/>
                </a:tc>
                <a:extLst>
                  <a:ext uri="{0D108BD9-81ED-4DB2-BD59-A6C34878D82A}">
                    <a16:rowId xmlns:a16="http://schemas.microsoft.com/office/drawing/2014/main" val="3582632972"/>
                  </a:ext>
                </a:extLst>
              </a:tr>
            </a:tbl>
          </a:graphicData>
        </a:graphic>
      </p:graphicFrame>
      <p:sp>
        <p:nvSpPr>
          <p:cNvPr id="3" name="テキスト ボックス 2">
            <a:extLst>
              <a:ext uri="{FF2B5EF4-FFF2-40B4-BE49-F238E27FC236}">
                <a16:creationId xmlns:a16="http://schemas.microsoft.com/office/drawing/2014/main" id="{015D6879-3853-EC46-9D22-74AAA7EE2464}"/>
              </a:ext>
            </a:extLst>
          </p:cNvPr>
          <p:cNvSpPr txBox="1"/>
          <p:nvPr/>
        </p:nvSpPr>
        <p:spPr>
          <a:xfrm>
            <a:off x="6605337" y="2318919"/>
            <a:ext cx="3474028" cy="2862322"/>
          </a:xfrm>
          <a:prstGeom prst="rect">
            <a:avLst/>
          </a:prstGeom>
          <a:noFill/>
          <a:ln>
            <a:solidFill>
              <a:schemeClr val="accent1"/>
            </a:solidFill>
          </a:ln>
        </p:spPr>
        <p:txBody>
          <a:bodyPr wrap="none" rtlCol="0">
            <a:spAutoFit/>
          </a:bodyPr>
          <a:lstStyle/>
          <a:p>
            <a:r>
              <a:rPr kumimoji="1" lang="ja-JP" altLang="en-US" dirty="0"/>
              <a:t>＜使いやすい＞</a:t>
            </a:r>
            <a:endParaRPr kumimoji="1" lang="en-US" altLang="ja-JP" dirty="0"/>
          </a:p>
          <a:p>
            <a:pPr marL="285750" indent="-285750">
              <a:buFont typeface="Arial" panose="020B0604020202020204" pitchFamily="34" charset="0"/>
              <a:buChar char="•"/>
            </a:pPr>
            <a:r>
              <a:rPr lang="ja-JP" altLang="en-US" dirty="0"/>
              <a:t>易怒性などの</a:t>
            </a:r>
            <a:r>
              <a:rPr lang="en-US" altLang="ja-JP" dirty="0"/>
              <a:t>PBSD</a:t>
            </a:r>
            <a:r>
              <a:rPr lang="ja-JP" altLang="en-US" dirty="0"/>
              <a:t>を伴う</a:t>
            </a:r>
            <a:endParaRPr lang="en-US" altLang="ja-JP" dirty="0"/>
          </a:p>
          <a:p>
            <a:pPr marL="285750" indent="-285750">
              <a:buFont typeface="Arial" panose="020B0604020202020204" pitchFamily="34" charset="0"/>
              <a:buChar char="•"/>
            </a:pPr>
            <a:r>
              <a:rPr kumimoji="1" lang="en-US" altLang="ja-JP" dirty="0" err="1"/>
              <a:t>ChEl</a:t>
            </a:r>
            <a:r>
              <a:rPr kumimoji="1" lang="ja-JP" altLang="en-US" dirty="0"/>
              <a:t>の副作用で</a:t>
            </a:r>
            <a:r>
              <a:rPr lang="ja-JP" altLang="en-US" dirty="0"/>
              <a:t>使用</a:t>
            </a:r>
            <a:r>
              <a:rPr kumimoji="1" lang="ja-JP" altLang="en-US" dirty="0"/>
              <a:t>が困難</a:t>
            </a:r>
            <a:endParaRPr kumimoji="1" lang="en-US" altLang="ja-JP" dirty="0"/>
          </a:p>
          <a:p>
            <a:pPr marL="285750" indent="-285750">
              <a:buFont typeface="Arial" panose="020B0604020202020204" pitchFamily="34" charset="0"/>
              <a:buChar char="•"/>
            </a:pPr>
            <a:r>
              <a:rPr lang="en-US" altLang="ja-JP" dirty="0" err="1"/>
              <a:t>ChEl</a:t>
            </a:r>
            <a:r>
              <a:rPr lang="ja-JP" altLang="en-US" dirty="0"/>
              <a:t>に</a:t>
            </a:r>
            <a:r>
              <a:rPr lang="en-US" altLang="ja-JP" dirty="0"/>
              <a:t>on</a:t>
            </a:r>
          </a:p>
          <a:p>
            <a:pPr marL="285750" indent="-285750">
              <a:buFont typeface="Arial" panose="020B0604020202020204" pitchFamily="34" charset="0"/>
              <a:buChar char="•"/>
            </a:pPr>
            <a:r>
              <a:rPr lang="ja-JP" altLang="en-US" dirty="0"/>
              <a:t>活動性が高い</a:t>
            </a:r>
            <a:endParaRPr lang="en-US" altLang="ja-JP" dirty="0"/>
          </a:p>
          <a:p>
            <a:pPr marL="285750" indent="-285750">
              <a:buFont typeface="Arial" panose="020B0604020202020204" pitchFamily="34" charset="0"/>
              <a:buChar char="•"/>
            </a:pPr>
            <a:r>
              <a:rPr kumimoji="1" lang="ja-JP" altLang="en-US" dirty="0"/>
              <a:t>言語機能障害</a:t>
            </a:r>
            <a:endParaRPr kumimoji="1" lang="en-US" altLang="ja-JP" dirty="0"/>
          </a:p>
          <a:p>
            <a:pPr marL="285750" indent="-285750">
              <a:buFont typeface="Arial" panose="020B0604020202020204" pitchFamily="34" charset="0"/>
              <a:buChar char="•"/>
            </a:pPr>
            <a:endParaRPr lang="en-US" altLang="ja-JP" dirty="0"/>
          </a:p>
          <a:p>
            <a:r>
              <a:rPr kumimoji="1" lang="ja-JP" altLang="en-US" dirty="0"/>
              <a:t>＜使いにくい＞</a:t>
            </a:r>
            <a:endParaRPr kumimoji="1" lang="en-US" altLang="ja-JP" dirty="0"/>
          </a:p>
          <a:p>
            <a:pPr marL="285750" indent="-285750">
              <a:buFont typeface="Arial" panose="020B0604020202020204" pitchFamily="34" charset="0"/>
              <a:buChar char="•"/>
            </a:pPr>
            <a:r>
              <a:rPr lang="ja-JP" altLang="en-US" dirty="0"/>
              <a:t>活動性が低い（おとなしい）</a:t>
            </a:r>
            <a:endParaRPr lang="en-US" altLang="ja-JP" dirty="0"/>
          </a:p>
          <a:p>
            <a:pPr marL="285750" indent="-285750">
              <a:buFont typeface="Arial" panose="020B0604020202020204" pitchFamily="34" charset="0"/>
              <a:buChar char="•"/>
            </a:pPr>
            <a:r>
              <a:rPr kumimoji="1" lang="ja-JP" altLang="en-US" dirty="0"/>
              <a:t>腎機能障害</a:t>
            </a:r>
            <a:endParaRPr kumimoji="1" lang="en-US" altLang="ja-JP" dirty="0"/>
          </a:p>
        </p:txBody>
      </p:sp>
    </p:spTree>
    <p:extLst>
      <p:ext uri="{BB962C8B-B14F-4D97-AF65-F5344CB8AC3E}">
        <p14:creationId xmlns:p14="http://schemas.microsoft.com/office/powerpoint/2010/main" val="1687458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58A2A8-F653-9945-B563-BB2D63B49261}"/>
              </a:ext>
            </a:extLst>
          </p:cNvPr>
          <p:cNvSpPr>
            <a:spLocks noGrp="1"/>
          </p:cNvSpPr>
          <p:nvPr>
            <p:ph type="title"/>
          </p:nvPr>
        </p:nvSpPr>
        <p:spPr>
          <a:xfrm>
            <a:off x="838202" y="81347"/>
            <a:ext cx="10515600" cy="1325563"/>
          </a:xfrm>
        </p:spPr>
        <p:txBody>
          <a:bodyPr>
            <a:normAutofit/>
          </a:bodyPr>
          <a:lstStyle/>
          <a:p>
            <a:pPr algn="ctr"/>
            <a:r>
              <a:rPr lang="ja-JP" altLang="en-US" sz="3600">
                <a:latin typeface="Osaka Regular-Mono" panose="020B0600000000000000" pitchFamily="34" charset="-128"/>
                <a:ea typeface="Osaka Regular-Mono" panose="020B0600000000000000" pitchFamily="34" charset="-128"/>
              </a:rPr>
              <a:t>高齢者の入所および入院生活で直面する問題</a:t>
            </a:r>
            <a:br>
              <a:rPr kumimoji="1" lang="en-US" altLang="ja-JP" sz="3600" dirty="0">
                <a:latin typeface="Osaka Regular-Mono" panose="020B0600000000000000" pitchFamily="34" charset="-128"/>
                <a:ea typeface="Osaka Regular-Mono" panose="020B0600000000000000" pitchFamily="34" charset="-128"/>
              </a:rPr>
            </a:br>
            <a:r>
              <a:rPr kumimoji="1" lang="ja-JP" altLang="en-US" sz="4800" b="1">
                <a:latin typeface="Osaka Regular-Mono" panose="020B0600000000000000" pitchFamily="34" charset="-128"/>
                <a:ea typeface="Osaka Regular-Mono" panose="020B0600000000000000" pitchFamily="34" charset="-128"/>
              </a:rPr>
              <a:t>せん妄</a:t>
            </a:r>
            <a:endParaRPr kumimoji="1" lang="ja-JP" altLang="en-US" sz="3600" b="1">
              <a:latin typeface="Osaka Regular-Mono" panose="020B0600000000000000" pitchFamily="34" charset="-128"/>
              <a:ea typeface="Osaka Regular-Mono" panose="020B0600000000000000" pitchFamily="34" charset="-128"/>
            </a:endParaRPr>
          </a:p>
        </p:txBody>
      </p:sp>
      <p:pic>
        <p:nvPicPr>
          <p:cNvPr id="5" name="コンテンツ プレースホルダー 4">
            <a:extLst>
              <a:ext uri="{FF2B5EF4-FFF2-40B4-BE49-F238E27FC236}">
                <a16:creationId xmlns:a16="http://schemas.microsoft.com/office/drawing/2014/main" id="{FF510B8E-27F8-9D4C-931D-F8FAE46B6924}"/>
              </a:ext>
            </a:extLst>
          </p:cNvPr>
          <p:cNvPicPr>
            <a:picLocks noGrp="1" noChangeAspect="1"/>
          </p:cNvPicPr>
          <p:nvPr>
            <p:ph idx="1"/>
          </p:nvPr>
        </p:nvPicPr>
        <p:blipFill>
          <a:blip r:embed="rId2"/>
          <a:stretch>
            <a:fillRect/>
          </a:stretch>
        </p:blipFill>
        <p:spPr>
          <a:xfrm>
            <a:off x="4603280" y="1345324"/>
            <a:ext cx="2364688" cy="2810341"/>
          </a:xfrm>
        </p:spPr>
      </p:pic>
      <p:sp>
        <p:nvSpPr>
          <p:cNvPr id="6" name="テキスト ボックス 5">
            <a:extLst>
              <a:ext uri="{FF2B5EF4-FFF2-40B4-BE49-F238E27FC236}">
                <a16:creationId xmlns:a16="http://schemas.microsoft.com/office/drawing/2014/main" id="{1CAF0FAB-3D0D-BD48-836F-AB7CD35FC4BF}"/>
              </a:ext>
            </a:extLst>
          </p:cNvPr>
          <p:cNvSpPr txBox="1"/>
          <p:nvPr/>
        </p:nvSpPr>
        <p:spPr>
          <a:xfrm>
            <a:off x="4387842" y="4302809"/>
            <a:ext cx="3416320" cy="1754326"/>
          </a:xfrm>
          <a:prstGeom prst="rect">
            <a:avLst/>
          </a:prstGeom>
          <a:noFill/>
        </p:spPr>
        <p:txBody>
          <a:bodyPr wrap="none" rtlCol="0">
            <a:spAutoFit/>
          </a:bodyPr>
          <a:lstStyle/>
          <a:p>
            <a:r>
              <a:rPr kumimoji="1" lang="ja-JP" altLang="en-US" b="1"/>
              <a:t>準備因子（起こりやすい素因）</a:t>
            </a:r>
            <a:endParaRPr kumimoji="1" lang="en-US" altLang="ja-JP" b="1" dirty="0"/>
          </a:p>
          <a:p>
            <a:pPr marL="285750" indent="-285750">
              <a:buFont typeface="Arial" panose="020B0604020202020204" pitchFamily="34" charset="0"/>
              <a:buChar char="•"/>
            </a:pPr>
            <a:r>
              <a:rPr lang="ja-JP" altLang="en-US"/>
              <a:t>高齢</a:t>
            </a:r>
            <a:endParaRPr lang="en-US" altLang="ja-JP" dirty="0"/>
          </a:p>
          <a:p>
            <a:pPr marL="285750" indent="-285750">
              <a:buFont typeface="Arial" panose="020B0604020202020204" pitchFamily="34" charset="0"/>
              <a:buChar char="•"/>
            </a:pPr>
            <a:r>
              <a:rPr kumimoji="1" lang="ja-JP" altLang="en-US"/>
              <a:t>認知症</a:t>
            </a:r>
            <a:endParaRPr kumimoji="1" lang="en-US" altLang="ja-JP" dirty="0"/>
          </a:p>
          <a:p>
            <a:pPr marL="285750" indent="-285750">
              <a:buFont typeface="Arial" panose="020B0604020202020204" pitchFamily="34" charset="0"/>
              <a:buChar char="•"/>
            </a:pPr>
            <a:r>
              <a:rPr lang="ja-JP" altLang="en-US"/>
              <a:t>脳器質性疾患の既往</a:t>
            </a:r>
            <a:endParaRPr lang="en-US" altLang="ja-JP" dirty="0"/>
          </a:p>
          <a:p>
            <a:pPr marL="285750" indent="-285750">
              <a:buFont typeface="Arial" panose="020B0604020202020204" pitchFamily="34" charset="0"/>
              <a:buChar char="•"/>
            </a:pPr>
            <a:r>
              <a:rPr kumimoji="1" lang="ja-JP" altLang="en-US"/>
              <a:t>せん妄の既往</a:t>
            </a:r>
            <a:endParaRPr kumimoji="1" lang="en-US" altLang="ja-JP" dirty="0"/>
          </a:p>
          <a:p>
            <a:pPr marL="285750" indent="-285750">
              <a:buFont typeface="Arial" panose="020B0604020202020204" pitchFamily="34" charset="0"/>
              <a:buChar char="•"/>
            </a:pPr>
            <a:r>
              <a:rPr lang="ja-JP" altLang="en-US"/>
              <a:t>アルコール多飲</a:t>
            </a:r>
            <a:endParaRPr kumimoji="1" lang="ja-JP" altLang="en-US"/>
          </a:p>
        </p:txBody>
      </p:sp>
      <p:sp>
        <p:nvSpPr>
          <p:cNvPr id="7" name="テキスト ボックス 6">
            <a:extLst>
              <a:ext uri="{FF2B5EF4-FFF2-40B4-BE49-F238E27FC236}">
                <a16:creationId xmlns:a16="http://schemas.microsoft.com/office/drawing/2014/main" id="{E1343744-792E-0D40-8287-2AAF98303FAC}"/>
              </a:ext>
            </a:extLst>
          </p:cNvPr>
          <p:cNvSpPr txBox="1"/>
          <p:nvPr/>
        </p:nvSpPr>
        <p:spPr>
          <a:xfrm>
            <a:off x="294290" y="1345324"/>
            <a:ext cx="2954655" cy="1477328"/>
          </a:xfrm>
          <a:prstGeom prst="rect">
            <a:avLst/>
          </a:prstGeom>
          <a:noFill/>
        </p:spPr>
        <p:txBody>
          <a:bodyPr wrap="none" rtlCol="0">
            <a:spAutoFit/>
          </a:bodyPr>
          <a:lstStyle/>
          <a:p>
            <a:r>
              <a:rPr kumimoji="1" lang="ja-JP" altLang="en-US" b="1"/>
              <a:t>直接因子（引き金になる）</a:t>
            </a:r>
            <a:endParaRPr kumimoji="1" lang="en-US" altLang="ja-JP" b="1" dirty="0"/>
          </a:p>
          <a:p>
            <a:pPr marL="285750" indent="-285750">
              <a:buFont typeface="Arial" panose="020B0604020202020204" pitchFamily="34" charset="0"/>
              <a:buChar char="•"/>
            </a:pPr>
            <a:r>
              <a:rPr lang="ja-JP" altLang="en-US"/>
              <a:t>身体疾患</a:t>
            </a:r>
            <a:endParaRPr lang="en-US" altLang="ja-JP" dirty="0"/>
          </a:p>
          <a:p>
            <a:pPr marL="285750" indent="-285750">
              <a:buFont typeface="Arial" panose="020B0604020202020204" pitchFamily="34" charset="0"/>
              <a:buChar char="•"/>
            </a:pPr>
            <a:r>
              <a:rPr kumimoji="1" lang="ja-JP" altLang="en-US"/>
              <a:t>薬剤</a:t>
            </a:r>
            <a:endParaRPr kumimoji="1" lang="en-US" altLang="ja-JP" dirty="0"/>
          </a:p>
          <a:p>
            <a:pPr marL="285750" indent="-285750">
              <a:buFont typeface="Arial" panose="020B0604020202020204" pitchFamily="34" charset="0"/>
              <a:buChar char="•"/>
            </a:pPr>
            <a:r>
              <a:rPr lang="ja-JP" altLang="en-US"/>
              <a:t>手術</a:t>
            </a:r>
            <a:endParaRPr lang="en-US" altLang="ja-JP" dirty="0"/>
          </a:p>
          <a:p>
            <a:pPr marL="285750" indent="-285750">
              <a:buFont typeface="Arial" panose="020B0604020202020204" pitchFamily="34" charset="0"/>
              <a:buChar char="•"/>
            </a:pPr>
            <a:r>
              <a:rPr kumimoji="1" lang="ja-JP" altLang="en-US"/>
              <a:t>アルコール（離脱）</a:t>
            </a:r>
          </a:p>
        </p:txBody>
      </p:sp>
      <p:sp>
        <p:nvSpPr>
          <p:cNvPr id="8" name="テキスト ボックス 7">
            <a:extLst>
              <a:ext uri="{FF2B5EF4-FFF2-40B4-BE49-F238E27FC236}">
                <a16:creationId xmlns:a16="http://schemas.microsoft.com/office/drawing/2014/main" id="{3BC9D22D-D553-E94C-AA44-F04FCBF25548}"/>
              </a:ext>
            </a:extLst>
          </p:cNvPr>
          <p:cNvSpPr txBox="1"/>
          <p:nvPr/>
        </p:nvSpPr>
        <p:spPr>
          <a:xfrm>
            <a:off x="8322304" y="1273166"/>
            <a:ext cx="3670000" cy="1477328"/>
          </a:xfrm>
          <a:prstGeom prst="rect">
            <a:avLst/>
          </a:prstGeom>
          <a:noFill/>
        </p:spPr>
        <p:txBody>
          <a:bodyPr wrap="square" rtlCol="0">
            <a:spAutoFit/>
          </a:bodyPr>
          <a:lstStyle/>
          <a:p>
            <a:r>
              <a:rPr kumimoji="1" lang="ja-JP" altLang="en-US" b="1"/>
              <a:t>促進因子（促進・遷延化させる）</a:t>
            </a:r>
            <a:endParaRPr kumimoji="1" lang="en-US" altLang="ja-JP" b="1" dirty="0"/>
          </a:p>
          <a:p>
            <a:pPr marL="285750" indent="-285750">
              <a:buFont typeface="Arial" panose="020B0604020202020204" pitchFamily="34" charset="0"/>
              <a:buChar char="•"/>
            </a:pPr>
            <a:r>
              <a:rPr lang="ja-JP" altLang="en-US"/>
              <a:t>身体的苦痛（不眠、疼痛、便秘、身体拘束、難聴）</a:t>
            </a:r>
            <a:endParaRPr lang="en-US" altLang="ja-JP" dirty="0"/>
          </a:p>
          <a:p>
            <a:pPr marL="285750" indent="-285750">
              <a:buFont typeface="Arial" panose="020B0604020202020204" pitchFamily="34" charset="0"/>
              <a:buChar char="•"/>
            </a:pPr>
            <a:r>
              <a:rPr kumimoji="1" lang="ja-JP" altLang="en-US"/>
              <a:t>精神的苦痛</a:t>
            </a:r>
            <a:endParaRPr kumimoji="1" lang="en-US" altLang="ja-JP" dirty="0"/>
          </a:p>
          <a:p>
            <a:pPr marL="285750" indent="-285750">
              <a:buFont typeface="Arial" panose="020B0604020202020204" pitchFamily="34" charset="0"/>
              <a:buChar char="•"/>
            </a:pPr>
            <a:r>
              <a:rPr lang="ja-JP" altLang="en-US"/>
              <a:t>環境変化</a:t>
            </a:r>
            <a:endParaRPr kumimoji="1" lang="ja-JP" altLang="en-US"/>
          </a:p>
        </p:txBody>
      </p:sp>
      <p:pic>
        <p:nvPicPr>
          <p:cNvPr id="30" name="図 29">
            <a:extLst>
              <a:ext uri="{FF2B5EF4-FFF2-40B4-BE49-F238E27FC236}">
                <a16:creationId xmlns:a16="http://schemas.microsoft.com/office/drawing/2014/main" id="{3E099B73-0868-9A49-97E8-5D7D119A6C55}"/>
              </a:ext>
            </a:extLst>
          </p:cNvPr>
          <p:cNvPicPr>
            <a:picLocks noChangeAspect="1"/>
          </p:cNvPicPr>
          <p:nvPr/>
        </p:nvPicPr>
        <p:blipFill>
          <a:blip r:embed="rId3"/>
          <a:stretch>
            <a:fillRect/>
          </a:stretch>
        </p:blipFill>
        <p:spPr>
          <a:xfrm>
            <a:off x="475116" y="4281789"/>
            <a:ext cx="1816294" cy="1756322"/>
          </a:xfrm>
          <a:prstGeom prst="rect">
            <a:avLst/>
          </a:prstGeom>
        </p:spPr>
      </p:pic>
      <p:pic>
        <p:nvPicPr>
          <p:cNvPr id="32" name="図 31">
            <a:extLst>
              <a:ext uri="{FF2B5EF4-FFF2-40B4-BE49-F238E27FC236}">
                <a16:creationId xmlns:a16="http://schemas.microsoft.com/office/drawing/2014/main" id="{2C981281-70F2-DC40-B386-E88412F3F54D}"/>
              </a:ext>
            </a:extLst>
          </p:cNvPr>
          <p:cNvPicPr>
            <a:picLocks noChangeAspect="1"/>
          </p:cNvPicPr>
          <p:nvPr/>
        </p:nvPicPr>
        <p:blipFill>
          <a:blip r:embed="rId4"/>
          <a:stretch>
            <a:fillRect/>
          </a:stretch>
        </p:blipFill>
        <p:spPr>
          <a:xfrm>
            <a:off x="1756953" y="3735848"/>
            <a:ext cx="1562976" cy="1541467"/>
          </a:xfrm>
          <a:prstGeom prst="rect">
            <a:avLst/>
          </a:prstGeom>
        </p:spPr>
      </p:pic>
      <p:pic>
        <p:nvPicPr>
          <p:cNvPr id="34" name="図 33">
            <a:extLst>
              <a:ext uri="{FF2B5EF4-FFF2-40B4-BE49-F238E27FC236}">
                <a16:creationId xmlns:a16="http://schemas.microsoft.com/office/drawing/2014/main" id="{40AFC4D3-6EBC-BC47-8BDB-F068E9FB4853}"/>
              </a:ext>
            </a:extLst>
          </p:cNvPr>
          <p:cNvPicPr>
            <a:picLocks noChangeAspect="1"/>
          </p:cNvPicPr>
          <p:nvPr/>
        </p:nvPicPr>
        <p:blipFill>
          <a:blip r:embed="rId5"/>
          <a:stretch>
            <a:fillRect/>
          </a:stretch>
        </p:blipFill>
        <p:spPr>
          <a:xfrm>
            <a:off x="294290" y="2784081"/>
            <a:ext cx="1342035" cy="1425113"/>
          </a:xfrm>
          <a:prstGeom prst="rect">
            <a:avLst/>
          </a:prstGeom>
        </p:spPr>
      </p:pic>
      <p:pic>
        <p:nvPicPr>
          <p:cNvPr id="36" name="図 35">
            <a:extLst>
              <a:ext uri="{FF2B5EF4-FFF2-40B4-BE49-F238E27FC236}">
                <a16:creationId xmlns:a16="http://schemas.microsoft.com/office/drawing/2014/main" id="{D235A259-51E2-AE4D-8BAD-D3467BD096FF}"/>
              </a:ext>
            </a:extLst>
          </p:cNvPr>
          <p:cNvPicPr>
            <a:picLocks noChangeAspect="1"/>
          </p:cNvPicPr>
          <p:nvPr/>
        </p:nvPicPr>
        <p:blipFill>
          <a:blip r:embed="rId6"/>
          <a:stretch>
            <a:fillRect/>
          </a:stretch>
        </p:blipFill>
        <p:spPr>
          <a:xfrm>
            <a:off x="7989797" y="2822652"/>
            <a:ext cx="1764555" cy="1748440"/>
          </a:xfrm>
          <a:prstGeom prst="rect">
            <a:avLst/>
          </a:prstGeom>
        </p:spPr>
      </p:pic>
      <p:pic>
        <p:nvPicPr>
          <p:cNvPr id="38" name="図 37">
            <a:extLst>
              <a:ext uri="{FF2B5EF4-FFF2-40B4-BE49-F238E27FC236}">
                <a16:creationId xmlns:a16="http://schemas.microsoft.com/office/drawing/2014/main" id="{26047E55-6CD2-9040-9505-033C69F3AC89}"/>
              </a:ext>
            </a:extLst>
          </p:cNvPr>
          <p:cNvPicPr>
            <a:picLocks noChangeAspect="1"/>
          </p:cNvPicPr>
          <p:nvPr/>
        </p:nvPicPr>
        <p:blipFill>
          <a:blip r:embed="rId7"/>
          <a:stretch>
            <a:fillRect/>
          </a:stretch>
        </p:blipFill>
        <p:spPr>
          <a:xfrm>
            <a:off x="10787593" y="2083663"/>
            <a:ext cx="1132417" cy="1143000"/>
          </a:xfrm>
          <a:prstGeom prst="rect">
            <a:avLst/>
          </a:prstGeom>
        </p:spPr>
      </p:pic>
      <p:pic>
        <p:nvPicPr>
          <p:cNvPr id="46" name="図 45">
            <a:extLst>
              <a:ext uri="{FF2B5EF4-FFF2-40B4-BE49-F238E27FC236}">
                <a16:creationId xmlns:a16="http://schemas.microsoft.com/office/drawing/2014/main" id="{436ABF5F-914D-4641-B46C-F2422A86D370}"/>
              </a:ext>
            </a:extLst>
          </p:cNvPr>
          <p:cNvPicPr>
            <a:picLocks noChangeAspect="1"/>
          </p:cNvPicPr>
          <p:nvPr/>
        </p:nvPicPr>
        <p:blipFill>
          <a:blip r:embed="rId8"/>
          <a:stretch>
            <a:fillRect/>
          </a:stretch>
        </p:blipFill>
        <p:spPr>
          <a:xfrm>
            <a:off x="9934923" y="3226663"/>
            <a:ext cx="1296987" cy="1358748"/>
          </a:xfrm>
          <a:prstGeom prst="rect">
            <a:avLst/>
          </a:prstGeom>
        </p:spPr>
      </p:pic>
      <p:pic>
        <p:nvPicPr>
          <p:cNvPr id="48" name="図 47">
            <a:extLst>
              <a:ext uri="{FF2B5EF4-FFF2-40B4-BE49-F238E27FC236}">
                <a16:creationId xmlns:a16="http://schemas.microsoft.com/office/drawing/2014/main" id="{625F8A73-FCF2-9B4B-92AF-A8EEA30B19A9}"/>
              </a:ext>
            </a:extLst>
          </p:cNvPr>
          <p:cNvPicPr>
            <a:picLocks noChangeAspect="1"/>
          </p:cNvPicPr>
          <p:nvPr/>
        </p:nvPicPr>
        <p:blipFill>
          <a:blip r:embed="rId9"/>
          <a:stretch>
            <a:fillRect/>
          </a:stretch>
        </p:blipFill>
        <p:spPr>
          <a:xfrm>
            <a:off x="10587899" y="4607701"/>
            <a:ext cx="1303194" cy="1339227"/>
          </a:xfrm>
          <a:prstGeom prst="rect">
            <a:avLst/>
          </a:prstGeom>
        </p:spPr>
      </p:pic>
      <p:pic>
        <p:nvPicPr>
          <p:cNvPr id="50" name="図 49">
            <a:extLst>
              <a:ext uri="{FF2B5EF4-FFF2-40B4-BE49-F238E27FC236}">
                <a16:creationId xmlns:a16="http://schemas.microsoft.com/office/drawing/2014/main" id="{CFEC10CB-6246-F347-A4A1-AB5EB858C06A}"/>
              </a:ext>
            </a:extLst>
          </p:cNvPr>
          <p:cNvPicPr>
            <a:picLocks noChangeAspect="1"/>
          </p:cNvPicPr>
          <p:nvPr/>
        </p:nvPicPr>
        <p:blipFill>
          <a:blip r:embed="rId10"/>
          <a:stretch>
            <a:fillRect/>
          </a:stretch>
        </p:blipFill>
        <p:spPr>
          <a:xfrm>
            <a:off x="8855129" y="4585411"/>
            <a:ext cx="1302175" cy="1320177"/>
          </a:xfrm>
          <a:prstGeom prst="rect">
            <a:avLst/>
          </a:prstGeom>
        </p:spPr>
      </p:pic>
      <p:sp>
        <p:nvSpPr>
          <p:cNvPr id="51" name="角丸四角形 50">
            <a:extLst>
              <a:ext uri="{FF2B5EF4-FFF2-40B4-BE49-F238E27FC236}">
                <a16:creationId xmlns:a16="http://schemas.microsoft.com/office/drawing/2014/main" id="{D881FBBF-3D8A-7345-81D6-BC02E149D301}"/>
              </a:ext>
            </a:extLst>
          </p:cNvPr>
          <p:cNvSpPr/>
          <p:nvPr/>
        </p:nvSpPr>
        <p:spPr>
          <a:xfrm>
            <a:off x="149300" y="1273166"/>
            <a:ext cx="3291257" cy="4783969"/>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角丸四角形 51">
            <a:extLst>
              <a:ext uri="{FF2B5EF4-FFF2-40B4-BE49-F238E27FC236}">
                <a16:creationId xmlns:a16="http://schemas.microsoft.com/office/drawing/2014/main" id="{9E51B8E5-518A-DC46-B871-2794EFE39F65}"/>
              </a:ext>
            </a:extLst>
          </p:cNvPr>
          <p:cNvSpPr/>
          <p:nvPr/>
        </p:nvSpPr>
        <p:spPr>
          <a:xfrm>
            <a:off x="4282186" y="4281789"/>
            <a:ext cx="3352018" cy="1817386"/>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角丸四角形 52">
            <a:extLst>
              <a:ext uri="{FF2B5EF4-FFF2-40B4-BE49-F238E27FC236}">
                <a16:creationId xmlns:a16="http://schemas.microsoft.com/office/drawing/2014/main" id="{242F3EDA-2CED-364E-BC0A-659592B7DEA1}"/>
              </a:ext>
            </a:extLst>
          </p:cNvPr>
          <p:cNvSpPr/>
          <p:nvPr/>
        </p:nvSpPr>
        <p:spPr>
          <a:xfrm>
            <a:off x="7989798" y="1162959"/>
            <a:ext cx="4100990" cy="4783969"/>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右矢印 53">
            <a:extLst>
              <a:ext uri="{FF2B5EF4-FFF2-40B4-BE49-F238E27FC236}">
                <a16:creationId xmlns:a16="http://schemas.microsoft.com/office/drawing/2014/main" id="{372CBB9A-7704-4B44-A90D-CB6D2D9522D5}"/>
              </a:ext>
            </a:extLst>
          </p:cNvPr>
          <p:cNvSpPr/>
          <p:nvPr/>
        </p:nvSpPr>
        <p:spPr>
          <a:xfrm>
            <a:off x="3531476" y="2312277"/>
            <a:ext cx="856366" cy="2837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右矢印 54">
            <a:extLst>
              <a:ext uri="{FF2B5EF4-FFF2-40B4-BE49-F238E27FC236}">
                <a16:creationId xmlns:a16="http://schemas.microsoft.com/office/drawing/2014/main" id="{CD6FF4A7-CFD4-9A43-8318-BD5655570FDC}"/>
              </a:ext>
            </a:extLst>
          </p:cNvPr>
          <p:cNvSpPr/>
          <p:nvPr/>
        </p:nvSpPr>
        <p:spPr>
          <a:xfrm rot="10800000">
            <a:off x="7090611" y="2308323"/>
            <a:ext cx="856366" cy="2837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98682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BE449F-7C4C-584B-A8BB-81205FC10262}"/>
              </a:ext>
            </a:extLst>
          </p:cNvPr>
          <p:cNvSpPr>
            <a:spLocks noGrp="1"/>
          </p:cNvSpPr>
          <p:nvPr>
            <p:ph type="title"/>
          </p:nvPr>
        </p:nvSpPr>
        <p:spPr/>
        <p:txBody>
          <a:bodyPr/>
          <a:lstStyle/>
          <a:p>
            <a:pPr algn="ctr"/>
            <a:r>
              <a:rPr kumimoji="1" lang="ja-JP" altLang="en-US"/>
              <a:t>高齢者のお薬事情</a:t>
            </a:r>
          </a:p>
        </p:txBody>
      </p:sp>
      <p:sp>
        <p:nvSpPr>
          <p:cNvPr id="3" name="コンテンツ プレースホルダー 2">
            <a:extLst>
              <a:ext uri="{FF2B5EF4-FFF2-40B4-BE49-F238E27FC236}">
                <a16:creationId xmlns:a16="http://schemas.microsoft.com/office/drawing/2014/main" id="{A326749C-A238-9B4B-B92A-556C20346C34}"/>
              </a:ext>
            </a:extLst>
          </p:cNvPr>
          <p:cNvSpPr>
            <a:spLocks noGrp="1"/>
          </p:cNvSpPr>
          <p:nvPr>
            <p:ph idx="1"/>
          </p:nvPr>
        </p:nvSpPr>
        <p:spPr/>
        <p:txBody>
          <a:bodyPr/>
          <a:lstStyle/>
          <a:p>
            <a:r>
              <a:rPr lang="ja-JP" altLang="en-US"/>
              <a:t>高齢者は様々な疾患や症候を有するため多剤服用（</a:t>
            </a:r>
            <a:r>
              <a:rPr lang="en-US" altLang="ja-JP" dirty="0"/>
              <a:t>polypharmacy</a:t>
            </a:r>
            <a:r>
              <a:rPr lang="ja-JP" altLang="en-US"/>
              <a:t>）になりがちである</a:t>
            </a:r>
            <a:endParaRPr lang="en-US" altLang="ja-JP" dirty="0"/>
          </a:p>
          <a:p>
            <a:r>
              <a:rPr lang="ja-JP" altLang="en-US"/>
              <a:t>薬だけでお腹が大きくなる</a:t>
            </a:r>
            <a:endParaRPr lang="en-US" altLang="ja-JP" dirty="0"/>
          </a:p>
          <a:p>
            <a:r>
              <a:rPr lang="ja-JP" altLang="en-US"/>
              <a:t>整理できるものは整理したい</a:t>
            </a:r>
            <a:endParaRPr lang="en-US" altLang="ja-JP" dirty="0"/>
          </a:p>
          <a:p>
            <a:r>
              <a:rPr lang="ja-JP" altLang="en-US"/>
              <a:t>和歌山県立医科大外科では入院すると眠剤は一旦中止する</a:t>
            </a:r>
            <a:endParaRPr lang="en-US" altLang="ja-JP" dirty="0"/>
          </a:p>
          <a:p>
            <a:endParaRPr lang="en-US" altLang="ja-JP" dirty="0"/>
          </a:p>
        </p:txBody>
      </p:sp>
      <p:sp>
        <p:nvSpPr>
          <p:cNvPr id="4" name="角丸四角形吹き出し 3">
            <a:extLst>
              <a:ext uri="{FF2B5EF4-FFF2-40B4-BE49-F238E27FC236}">
                <a16:creationId xmlns:a16="http://schemas.microsoft.com/office/drawing/2014/main" id="{9B150D28-A2C1-2F45-B92E-FA3EAB533F36}"/>
              </a:ext>
            </a:extLst>
          </p:cNvPr>
          <p:cNvSpPr/>
          <p:nvPr/>
        </p:nvSpPr>
        <p:spPr>
          <a:xfrm>
            <a:off x="2197100" y="4314344"/>
            <a:ext cx="3530600" cy="1587500"/>
          </a:xfrm>
          <a:prstGeom prst="wedgeRoundRectCallout">
            <a:avLst>
              <a:gd name="adj1" fmla="val 63699"/>
              <a:gd name="adj2" fmla="val 20900"/>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27B03BA8-338F-FF4F-B928-FF5D7F882744}"/>
              </a:ext>
            </a:extLst>
          </p:cNvPr>
          <p:cNvSpPr txBox="1"/>
          <p:nvPr/>
        </p:nvSpPr>
        <p:spPr>
          <a:xfrm>
            <a:off x="2235200" y="4815706"/>
            <a:ext cx="3467616" cy="584775"/>
          </a:xfrm>
          <a:prstGeom prst="rect">
            <a:avLst/>
          </a:prstGeom>
          <a:noFill/>
        </p:spPr>
        <p:txBody>
          <a:bodyPr wrap="none" rtlCol="0">
            <a:spAutoFit/>
          </a:bodyPr>
          <a:lstStyle/>
          <a:p>
            <a:r>
              <a:rPr kumimoji="1" lang="ja-JP" altLang="en-US" sz="3200"/>
              <a:t>眠剤について注目</a:t>
            </a:r>
          </a:p>
        </p:txBody>
      </p:sp>
      <p:pic>
        <p:nvPicPr>
          <p:cNvPr id="7" name="図 6">
            <a:extLst>
              <a:ext uri="{FF2B5EF4-FFF2-40B4-BE49-F238E27FC236}">
                <a16:creationId xmlns:a16="http://schemas.microsoft.com/office/drawing/2014/main" id="{14B8D5E9-1066-9840-8BC2-A9E69DB833DD}"/>
              </a:ext>
            </a:extLst>
          </p:cNvPr>
          <p:cNvPicPr>
            <a:picLocks noChangeAspect="1"/>
          </p:cNvPicPr>
          <p:nvPr/>
        </p:nvPicPr>
        <p:blipFill>
          <a:blip r:embed="rId2"/>
          <a:stretch>
            <a:fillRect/>
          </a:stretch>
        </p:blipFill>
        <p:spPr>
          <a:xfrm>
            <a:off x="6369050" y="4314344"/>
            <a:ext cx="3097432" cy="2442056"/>
          </a:xfrm>
          <a:prstGeom prst="rect">
            <a:avLst/>
          </a:prstGeom>
        </p:spPr>
      </p:pic>
    </p:spTree>
    <p:extLst>
      <p:ext uri="{BB962C8B-B14F-4D97-AF65-F5344CB8AC3E}">
        <p14:creationId xmlns:p14="http://schemas.microsoft.com/office/powerpoint/2010/main" val="617815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0206AF-7212-264D-9BF8-BECAF5ABEF77}"/>
              </a:ext>
            </a:extLst>
          </p:cNvPr>
          <p:cNvSpPr>
            <a:spLocks noGrp="1"/>
          </p:cNvSpPr>
          <p:nvPr>
            <p:ph type="title"/>
          </p:nvPr>
        </p:nvSpPr>
        <p:spPr/>
        <p:txBody>
          <a:bodyPr/>
          <a:lstStyle/>
          <a:p>
            <a:pPr algn="ctr"/>
            <a:r>
              <a:rPr kumimoji="1" lang="ja-JP" altLang="en-US"/>
              <a:t>睡眠薬の種類</a:t>
            </a:r>
          </a:p>
        </p:txBody>
      </p:sp>
      <p:pic>
        <p:nvPicPr>
          <p:cNvPr id="11" name="コンテンツ プレースホルダー 10">
            <a:extLst>
              <a:ext uri="{FF2B5EF4-FFF2-40B4-BE49-F238E27FC236}">
                <a16:creationId xmlns:a16="http://schemas.microsoft.com/office/drawing/2014/main" id="{41ED5934-68E0-9A4F-A284-5BFDA3A7230F}"/>
              </a:ext>
            </a:extLst>
          </p:cNvPr>
          <p:cNvPicPr>
            <a:picLocks noGrp="1" noChangeAspect="1"/>
          </p:cNvPicPr>
          <p:nvPr>
            <p:ph sz="half" idx="2"/>
          </p:nvPr>
        </p:nvPicPr>
        <p:blipFill rotWithShape="1">
          <a:blip r:embed="rId2"/>
          <a:srcRect t="44590"/>
          <a:stretch/>
        </p:blipFill>
        <p:spPr>
          <a:xfrm>
            <a:off x="6019800" y="2334126"/>
            <a:ext cx="5984856" cy="2952499"/>
          </a:xfrm>
        </p:spPr>
      </p:pic>
      <p:pic>
        <p:nvPicPr>
          <p:cNvPr id="9" name="コンテンツ プレースホルダー 8">
            <a:extLst>
              <a:ext uri="{FF2B5EF4-FFF2-40B4-BE49-F238E27FC236}">
                <a16:creationId xmlns:a16="http://schemas.microsoft.com/office/drawing/2014/main" id="{329FA70A-378A-E141-8749-5B3BF7F4C6C5}"/>
              </a:ext>
            </a:extLst>
          </p:cNvPr>
          <p:cNvPicPr>
            <a:picLocks noGrp="1" noChangeAspect="1"/>
          </p:cNvPicPr>
          <p:nvPr>
            <p:ph sz="half" idx="1"/>
          </p:nvPr>
        </p:nvPicPr>
        <p:blipFill>
          <a:blip r:embed="rId3"/>
          <a:stretch>
            <a:fillRect/>
          </a:stretch>
        </p:blipFill>
        <p:spPr>
          <a:xfrm>
            <a:off x="76871" y="1690688"/>
            <a:ext cx="5942929" cy="4096431"/>
          </a:xfrm>
        </p:spPr>
      </p:pic>
    </p:spTree>
    <p:extLst>
      <p:ext uri="{BB962C8B-B14F-4D97-AF65-F5344CB8AC3E}">
        <p14:creationId xmlns:p14="http://schemas.microsoft.com/office/powerpoint/2010/main" val="3676816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7C143F-C540-7343-942C-4911A57E9EF2}"/>
              </a:ext>
            </a:extLst>
          </p:cNvPr>
          <p:cNvSpPr>
            <a:spLocks noGrp="1"/>
          </p:cNvSpPr>
          <p:nvPr>
            <p:ph type="title"/>
          </p:nvPr>
        </p:nvSpPr>
        <p:spPr/>
        <p:txBody>
          <a:bodyPr/>
          <a:lstStyle/>
          <a:p>
            <a:r>
              <a:rPr kumimoji="1" lang="ja-JP" altLang="en-US"/>
              <a:t>ベンゾジアゼピン、非ベンゾジアゼピン</a:t>
            </a:r>
          </a:p>
        </p:txBody>
      </p:sp>
      <p:sp>
        <p:nvSpPr>
          <p:cNvPr id="3" name="コンテンツ プレースホルダー 2">
            <a:extLst>
              <a:ext uri="{FF2B5EF4-FFF2-40B4-BE49-F238E27FC236}">
                <a16:creationId xmlns:a16="http://schemas.microsoft.com/office/drawing/2014/main" id="{833C1B5D-D6EE-7947-9584-8E1380910006}"/>
              </a:ext>
            </a:extLst>
          </p:cNvPr>
          <p:cNvSpPr>
            <a:spLocks noGrp="1"/>
          </p:cNvSpPr>
          <p:nvPr>
            <p:ph idx="1"/>
          </p:nvPr>
        </p:nvSpPr>
        <p:spPr/>
        <p:txBody>
          <a:bodyPr>
            <a:normAutofit fontScale="85000" lnSpcReduction="10000"/>
          </a:bodyPr>
          <a:lstStyle/>
          <a:p>
            <a:r>
              <a:rPr kumimoji="1" lang="ja-JP" altLang="en-US"/>
              <a:t>「ベンゾジアゼピン系薬剤」はトリアゾラム（ハルシオン）や、ブロチゾラム（レンドルミン）などの薬剤のことでかなり前から使用されてきた</a:t>
            </a:r>
            <a:endParaRPr kumimoji="1" lang="en-US" altLang="ja-JP" dirty="0"/>
          </a:p>
          <a:p>
            <a:r>
              <a:rPr lang="ja-JP" altLang="en-US"/>
              <a:t>「非ベンゾジアゼピン系薬剤」はゾルピデム（マイスリー）やゾピクロン（アモバン）、エスゾピクロン（ルネスタ）といった比較的新しい薬剤。</a:t>
            </a:r>
            <a:endParaRPr lang="en-US" altLang="ja-JP" dirty="0"/>
          </a:p>
          <a:p>
            <a:r>
              <a:rPr lang="en-US" altLang="ja-JP" dirty="0"/>
              <a:t>“</a:t>
            </a:r>
            <a:r>
              <a:rPr lang="ja-JP" altLang="en-US"/>
              <a:t>非</a:t>
            </a:r>
            <a:r>
              <a:rPr lang="en-US" altLang="ja-JP" dirty="0"/>
              <a:t>”</a:t>
            </a:r>
            <a:r>
              <a:rPr kumimoji="1" lang="ja-JP" altLang="en-US"/>
              <a:t>ベンゾジアゼピン系はベンゾジアゼピン系に比べて副作用が少なく、洗練された薬剤</a:t>
            </a:r>
            <a:r>
              <a:rPr kumimoji="1" lang="ja-JP" altLang="en-US" b="1">
                <a:solidFill>
                  <a:srgbClr val="FF0000"/>
                </a:solidFill>
              </a:rPr>
              <a:t>というわけではない</a:t>
            </a:r>
            <a:endParaRPr kumimoji="1" lang="en-US" altLang="ja-JP" b="1" dirty="0">
              <a:solidFill>
                <a:srgbClr val="FF0000"/>
              </a:solidFill>
            </a:endParaRPr>
          </a:p>
          <a:p>
            <a:r>
              <a:rPr kumimoji="1" lang="ja-JP" altLang="en-US"/>
              <a:t>両者の違いは化学構造式としてベンゾジアゼピン骨格を持つか・持たないかで、いずれもベンゾジアゼピン受容体という同じ受容体に作用する。</a:t>
            </a:r>
            <a:r>
              <a:rPr kumimoji="1" lang="ja-JP" altLang="en-US" b="1"/>
              <a:t>→効果や副作用は酷似</a:t>
            </a:r>
            <a:endParaRPr kumimoji="1" lang="en-US" altLang="ja-JP" b="1" dirty="0"/>
          </a:p>
          <a:p>
            <a:r>
              <a:rPr kumimoji="1" lang="ja-JP" altLang="en-US"/>
              <a:t>両者ともせん妄を惹起するリスクは高い</a:t>
            </a:r>
            <a:endParaRPr kumimoji="1" lang="en-US" altLang="ja-JP" dirty="0"/>
          </a:p>
          <a:p>
            <a:r>
              <a:rPr lang="ja-JP" altLang="en-US"/>
              <a:t>エスゾピクロン（ルネスタ）は市販後調査でリスクが低い可能性が指摘されている</a:t>
            </a:r>
            <a:endParaRPr kumimoji="1" lang="ja-JP" altLang="en-US"/>
          </a:p>
        </p:txBody>
      </p:sp>
    </p:spTree>
    <p:extLst>
      <p:ext uri="{BB962C8B-B14F-4D97-AF65-F5344CB8AC3E}">
        <p14:creationId xmlns:p14="http://schemas.microsoft.com/office/powerpoint/2010/main" val="424875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1C136B-78B5-9E44-9C5A-9D0DF973DC81}"/>
              </a:ext>
            </a:extLst>
          </p:cNvPr>
          <p:cNvSpPr>
            <a:spLocks noGrp="1"/>
          </p:cNvSpPr>
          <p:nvPr>
            <p:ph type="title"/>
          </p:nvPr>
        </p:nvSpPr>
        <p:spPr/>
        <p:txBody>
          <a:bodyPr>
            <a:normAutofit/>
          </a:bodyPr>
          <a:lstStyle/>
          <a:p>
            <a:pPr algn="ctr"/>
            <a:r>
              <a:rPr kumimoji="1" lang="ja-JP" altLang="en-US" sz="4000"/>
              <a:t>ベンゾジアゼピン系・非ベンゾジアゼピン系を使っている期間で対応は変える</a:t>
            </a:r>
          </a:p>
        </p:txBody>
      </p:sp>
      <p:sp>
        <p:nvSpPr>
          <p:cNvPr id="5" name="角丸四角形 4">
            <a:extLst>
              <a:ext uri="{FF2B5EF4-FFF2-40B4-BE49-F238E27FC236}">
                <a16:creationId xmlns:a16="http://schemas.microsoft.com/office/drawing/2014/main" id="{8EF03FBA-CFAF-334D-B3D7-6C65AA775FEA}"/>
              </a:ext>
            </a:extLst>
          </p:cNvPr>
          <p:cNvSpPr/>
          <p:nvPr/>
        </p:nvSpPr>
        <p:spPr>
          <a:xfrm>
            <a:off x="4661210" y="1694986"/>
            <a:ext cx="2776653" cy="11039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入院時持参薬チェック</a:t>
            </a:r>
          </a:p>
        </p:txBody>
      </p:sp>
      <p:sp>
        <p:nvSpPr>
          <p:cNvPr id="6" name="角丸四角形 5">
            <a:extLst>
              <a:ext uri="{FF2B5EF4-FFF2-40B4-BE49-F238E27FC236}">
                <a16:creationId xmlns:a16="http://schemas.microsoft.com/office/drawing/2014/main" id="{85F52C18-E039-384B-B053-954BFB167024}"/>
              </a:ext>
            </a:extLst>
          </p:cNvPr>
          <p:cNvSpPr/>
          <p:nvPr/>
        </p:nvSpPr>
        <p:spPr>
          <a:xfrm>
            <a:off x="4661209" y="3225879"/>
            <a:ext cx="2776653" cy="11039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t>ベンゾジアゼピン</a:t>
            </a:r>
            <a:endParaRPr lang="en-US" altLang="ja-JP" dirty="0"/>
          </a:p>
          <a:p>
            <a:pPr algn="ctr"/>
            <a:r>
              <a:rPr kumimoji="1" lang="ja-JP" altLang="en-US"/>
              <a:t>受容体作動薬</a:t>
            </a:r>
          </a:p>
        </p:txBody>
      </p:sp>
      <p:sp>
        <p:nvSpPr>
          <p:cNvPr id="7" name="円/楕円 6">
            <a:extLst>
              <a:ext uri="{FF2B5EF4-FFF2-40B4-BE49-F238E27FC236}">
                <a16:creationId xmlns:a16="http://schemas.microsoft.com/office/drawing/2014/main" id="{CD6F6BD5-21D3-4A45-AD68-41A9F4740A8A}"/>
              </a:ext>
            </a:extLst>
          </p:cNvPr>
          <p:cNvSpPr/>
          <p:nvPr/>
        </p:nvSpPr>
        <p:spPr>
          <a:xfrm>
            <a:off x="5018050" y="4761572"/>
            <a:ext cx="2007220" cy="880946"/>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6</a:t>
            </a:r>
            <a:r>
              <a:rPr kumimoji="1" lang="ja-JP" altLang="en-US"/>
              <a:t>ヶ月以上内服</a:t>
            </a:r>
          </a:p>
        </p:txBody>
      </p:sp>
      <p:sp>
        <p:nvSpPr>
          <p:cNvPr id="8" name="角丸四角形 7">
            <a:extLst>
              <a:ext uri="{FF2B5EF4-FFF2-40B4-BE49-F238E27FC236}">
                <a16:creationId xmlns:a16="http://schemas.microsoft.com/office/drawing/2014/main" id="{03030724-9705-E541-A18C-4DDBAEDD8A98}"/>
              </a:ext>
            </a:extLst>
          </p:cNvPr>
          <p:cNvSpPr/>
          <p:nvPr/>
        </p:nvSpPr>
        <p:spPr>
          <a:xfrm>
            <a:off x="1081668" y="5709424"/>
            <a:ext cx="3490332" cy="8920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離脱のリスクを考慮し内服継続</a:t>
            </a:r>
            <a:endParaRPr kumimoji="1" lang="en-US" altLang="ja-JP" dirty="0"/>
          </a:p>
          <a:p>
            <a:pPr algn="ctr"/>
            <a:r>
              <a:rPr lang="ja-JP" altLang="en-US"/>
              <a:t>または、薬剤師や医師に相談</a:t>
            </a:r>
            <a:endParaRPr kumimoji="1" lang="ja-JP" altLang="en-US"/>
          </a:p>
        </p:txBody>
      </p:sp>
      <p:sp>
        <p:nvSpPr>
          <p:cNvPr id="9" name="角丸四角形 8">
            <a:extLst>
              <a:ext uri="{FF2B5EF4-FFF2-40B4-BE49-F238E27FC236}">
                <a16:creationId xmlns:a16="http://schemas.microsoft.com/office/drawing/2014/main" id="{F5FA2485-423A-0E4B-B3A0-1B128FED3697}"/>
              </a:ext>
            </a:extLst>
          </p:cNvPr>
          <p:cNvSpPr/>
          <p:nvPr/>
        </p:nvSpPr>
        <p:spPr>
          <a:xfrm>
            <a:off x="7863468" y="5709424"/>
            <a:ext cx="3490332" cy="8920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t>中止し、他剤へ変更</a:t>
            </a:r>
            <a:endParaRPr kumimoji="1" lang="en-US" altLang="ja-JP" dirty="0"/>
          </a:p>
        </p:txBody>
      </p:sp>
      <p:sp>
        <p:nvSpPr>
          <p:cNvPr id="10" name="下矢印 9">
            <a:extLst>
              <a:ext uri="{FF2B5EF4-FFF2-40B4-BE49-F238E27FC236}">
                <a16:creationId xmlns:a16="http://schemas.microsoft.com/office/drawing/2014/main" id="{E70A7230-20C7-CA48-A61A-A8A2086568B9}"/>
              </a:ext>
            </a:extLst>
          </p:cNvPr>
          <p:cNvSpPr/>
          <p:nvPr/>
        </p:nvSpPr>
        <p:spPr>
          <a:xfrm>
            <a:off x="5854390" y="2798957"/>
            <a:ext cx="356839" cy="42692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下矢印 10">
            <a:extLst>
              <a:ext uri="{FF2B5EF4-FFF2-40B4-BE49-F238E27FC236}">
                <a16:creationId xmlns:a16="http://schemas.microsoft.com/office/drawing/2014/main" id="{5D0F9930-F4BC-104E-ABC9-6B33F8920F7A}"/>
              </a:ext>
            </a:extLst>
          </p:cNvPr>
          <p:cNvSpPr/>
          <p:nvPr/>
        </p:nvSpPr>
        <p:spPr>
          <a:xfrm>
            <a:off x="5843239" y="4329850"/>
            <a:ext cx="356839" cy="42692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屈折矢印 11">
            <a:extLst>
              <a:ext uri="{FF2B5EF4-FFF2-40B4-BE49-F238E27FC236}">
                <a16:creationId xmlns:a16="http://schemas.microsoft.com/office/drawing/2014/main" id="{8C656B80-B258-E843-AEB1-B3F4B64C29AC}"/>
              </a:ext>
            </a:extLst>
          </p:cNvPr>
          <p:cNvSpPr/>
          <p:nvPr/>
        </p:nvSpPr>
        <p:spPr>
          <a:xfrm rot="10800000">
            <a:off x="3635298" y="5112837"/>
            <a:ext cx="1382752" cy="563134"/>
          </a:xfrm>
          <a:prstGeom prst="bentUp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屈折矢印 13">
            <a:extLst>
              <a:ext uri="{FF2B5EF4-FFF2-40B4-BE49-F238E27FC236}">
                <a16:creationId xmlns:a16="http://schemas.microsoft.com/office/drawing/2014/main" id="{7457F3A8-DD91-0B43-9388-FDD3D33E1755}"/>
              </a:ext>
            </a:extLst>
          </p:cNvPr>
          <p:cNvSpPr/>
          <p:nvPr/>
        </p:nvSpPr>
        <p:spPr>
          <a:xfrm flipV="1">
            <a:off x="7025271" y="5129561"/>
            <a:ext cx="1382752" cy="563134"/>
          </a:xfrm>
          <a:prstGeom prst="bentUp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5C5EE81D-87F6-1747-9E41-A2BCBF678A50}"/>
              </a:ext>
            </a:extLst>
          </p:cNvPr>
          <p:cNvSpPr txBox="1"/>
          <p:nvPr/>
        </p:nvSpPr>
        <p:spPr>
          <a:xfrm>
            <a:off x="4025149" y="4743505"/>
            <a:ext cx="603050" cy="369332"/>
          </a:xfrm>
          <a:prstGeom prst="rect">
            <a:avLst/>
          </a:prstGeom>
          <a:noFill/>
        </p:spPr>
        <p:txBody>
          <a:bodyPr wrap="none" rtlCol="0">
            <a:spAutoFit/>
          </a:bodyPr>
          <a:lstStyle/>
          <a:p>
            <a:r>
              <a:rPr kumimoji="1" lang="en-US" altLang="ja-JP" b="1" dirty="0">
                <a:solidFill>
                  <a:srgbClr val="FF0000"/>
                </a:solidFill>
              </a:rPr>
              <a:t>Yes</a:t>
            </a:r>
            <a:endParaRPr kumimoji="1" lang="ja-JP" altLang="en-US" b="1">
              <a:solidFill>
                <a:srgbClr val="FF0000"/>
              </a:solidFill>
            </a:endParaRPr>
          </a:p>
        </p:txBody>
      </p:sp>
      <p:sp>
        <p:nvSpPr>
          <p:cNvPr id="16" name="テキスト ボックス 15">
            <a:extLst>
              <a:ext uri="{FF2B5EF4-FFF2-40B4-BE49-F238E27FC236}">
                <a16:creationId xmlns:a16="http://schemas.microsoft.com/office/drawing/2014/main" id="{6DC3E207-DC33-ED44-9552-4B3244005300}"/>
              </a:ext>
            </a:extLst>
          </p:cNvPr>
          <p:cNvSpPr txBox="1"/>
          <p:nvPr/>
        </p:nvSpPr>
        <p:spPr>
          <a:xfrm>
            <a:off x="7466418" y="4760229"/>
            <a:ext cx="500458" cy="369332"/>
          </a:xfrm>
          <a:prstGeom prst="rect">
            <a:avLst/>
          </a:prstGeom>
          <a:noFill/>
        </p:spPr>
        <p:txBody>
          <a:bodyPr wrap="none" rtlCol="0">
            <a:spAutoFit/>
          </a:bodyPr>
          <a:lstStyle/>
          <a:p>
            <a:r>
              <a:rPr lang="en-US" altLang="ja-JP" b="1" dirty="0">
                <a:solidFill>
                  <a:srgbClr val="FF0000"/>
                </a:solidFill>
              </a:rPr>
              <a:t>No</a:t>
            </a:r>
            <a:endParaRPr kumimoji="1" lang="ja-JP" altLang="en-US" b="1">
              <a:solidFill>
                <a:srgbClr val="FF0000"/>
              </a:solidFill>
            </a:endParaRPr>
          </a:p>
        </p:txBody>
      </p:sp>
      <p:sp>
        <p:nvSpPr>
          <p:cNvPr id="17" name="円形吹き出し 16">
            <a:extLst>
              <a:ext uri="{FF2B5EF4-FFF2-40B4-BE49-F238E27FC236}">
                <a16:creationId xmlns:a16="http://schemas.microsoft.com/office/drawing/2014/main" id="{F955877E-B222-1E42-B873-3EDB75B30994}"/>
              </a:ext>
            </a:extLst>
          </p:cNvPr>
          <p:cNvSpPr/>
          <p:nvPr/>
        </p:nvSpPr>
        <p:spPr>
          <a:xfrm>
            <a:off x="624468" y="2988527"/>
            <a:ext cx="2569681" cy="1341323"/>
          </a:xfrm>
          <a:prstGeom prst="wedgeEllipseCallout">
            <a:avLst>
              <a:gd name="adj1" fmla="val 81982"/>
              <a:gd name="adj2" fmla="val 85312"/>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9E3E15D3-75AB-8F40-A781-416BA59912E4}"/>
              </a:ext>
            </a:extLst>
          </p:cNvPr>
          <p:cNvSpPr txBox="1"/>
          <p:nvPr/>
        </p:nvSpPr>
        <p:spPr>
          <a:xfrm>
            <a:off x="680223" y="3347173"/>
            <a:ext cx="2441694" cy="584775"/>
          </a:xfrm>
          <a:prstGeom prst="rect">
            <a:avLst/>
          </a:prstGeom>
          <a:noFill/>
        </p:spPr>
        <p:txBody>
          <a:bodyPr wrap="none" rtlCol="0">
            <a:spAutoFit/>
          </a:bodyPr>
          <a:lstStyle/>
          <a:p>
            <a:r>
              <a:rPr kumimoji="1" lang="ja-JP" altLang="en-US" sz="1600"/>
              <a:t>（例）</a:t>
            </a:r>
            <a:r>
              <a:rPr kumimoji="1" lang="en-US" altLang="ja-JP" sz="1600" dirty="0"/>
              <a:t>10</a:t>
            </a:r>
            <a:r>
              <a:rPr kumimoji="1" lang="ja-JP" altLang="en-US" sz="1600"/>
              <a:t>年前から</a:t>
            </a:r>
            <a:endParaRPr kumimoji="1" lang="en-US" altLang="ja-JP" sz="1600" dirty="0"/>
          </a:p>
          <a:p>
            <a:r>
              <a:rPr lang="ja-JP" altLang="en-US" sz="1600"/>
              <a:t>毎日デパスを飲んでます</a:t>
            </a:r>
            <a:endParaRPr kumimoji="1" lang="ja-JP" altLang="en-US" sz="1600"/>
          </a:p>
        </p:txBody>
      </p:sp>
      <p:sp>
        <p:nvSpPr>
          <p:cNvPr id="19" name="円形吹き出し 18">
            <a:extLst>
              <a:ext uri="{FF2B5EF4-FFF2-40B4-BE49-F238E27FC236}">
                <a16:creationId xmlns:a16="http://schemas.microsoft.com/office/drawing/2014/main" id="{8FCA561F-08E0-424B-9BD0-A8866D932762}"/>
              </a:ext>
            </a:extLst>
          </p:cNvPr>
          <p:cNvSpPr/>
          <p:nvPr/>
        </p:nvSpPr>
        <p:spPr>
          <a:xfrm>
            <a:off x="8485657" y="2620538"/>
            <a:ext cx="2775215" cy="1750180"/>
          </a:xfrm>
          <a:prstGeom prst="wedgeEllipseCallout">
            <a:avLst>
              <a:gd name="adj1" fmla="val -74482"/>
              <a:gd name="adj2" fmla="val 73012"/>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1853106E-F987-F045-A7BF-229C8D43005A}"/>
              </a:ext>
            </a:extLst>
          </p:cNvPr>
          <p:cNvSpPr txBox="1"/>
          <p:nvPr/>
        </p:nvSpPr>
        <p:spPr>
          <a:xfrm>
            <a:off x="8755009" y="2988527"/>
            <a:ext cx="2441694" cy="1077218"/>
          </a:xfrm>
          <a:prstGeom prst="rect">
            <a:avLst/>
          </a:prstGeom>
          <a:noFill/>
        </p:spPr>
        <p:txBody>
          <a:bodyPr wrap="none" rtlCol="0">
            <a:spAutoFit/>
          </a:bodyPr>
          <a:lstStyle/>
          <a:p>
            <a:r>
              <a:rPr kumimoji="1" lang="ja-JP" altLang="en-US" sz="1600"/>
              <a:t>（例）入所して環境が</a:t>
            </a:r>
            <a:endParaRPr kumimoji="1" lang="en-US" altLang="ja-JP" sz="1600" dirty="0"/>
          </a:p>
          <a:p>
            <a:r>
              <a:rPr kumimoji="1" lang="ja-JP" altLang="en-US" sz="1600"/>
              <a:t>変わったので不安で</a:t>
            </a:r>
            <a:endParaRPr kumimoji="1" lang="en-US" altLang="ja-JP" sz="1600" dirty="0"/>
          </a:p>
          <a:p>
            <a:r>
              <a:rPr lang="ja-JP" altLang="en-US" sz="1600"/>
              <a:t>先月からデパスを飲んで</a:t>
            </a:r>
            <a:endParaRPr lang="en-US" altLang="ja-JP" sz="1600" dirty="0"/>
          </a:p>
          <a:p>
            <a:r>
              <a:rPr lang="ja-JP" altLang="en-US" sz="1600"/>
              <a:t>ます</a:t>
            </a:r>
            <a:endParaRPr kumimoji="1" lang="ja-JP" altLang="en-US" sz="1600"/>
          </a:p>
        </p:txBody>
      </p:sp>
    </p:spTree>
    <p:extLst>
      <p:ext uri="{BB962C8B-B14F-4D97-AF65-F5344CB8AC3E}">
        <p14:creationId xmlns:p14="http://schemas.microsoft.com/office/powerpoint/2010/main" val="167262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0206AF-7212-264D-9BF8-BECAF5ABEF77}"/>
              </a:ext>
            </a:extLst>
          </p:cNvPr>
          <p:cNvSpPr>
            <a:spLocks noGrp="1"/>
          </p:cNvSpPr>
          <p:nvPr>
            <p:ph type="title"/>
          </p:nvPr>
        </p:nvSpPr>
        <p:spPr/>
        <p:txBody>
          <a:bodyPr/>
          <a:lstStyle/>
          <a:p>
            <a:pPr algn="ctr"/>
            <a:r>
              <a:rPr lang="ja-JP" altLang="en-US"/>
              <a:t>中止により離脱症状もあり得る</a:t>
            </a:r>
            <a:endParaRPr kumimoji="1" lang="ja-JP" altLang="en-US"/>
          </a:p>
        </p:txBody>
      </p:sp>
      <p:pic>
        <p:nvPicPr>
          <p:cNvPr id="13" name="コンテンツ プレースホルダー 12">
            <a:extLst>
              <a:ext uri="{FF2B5EF4-FFF2-40B4-BE49-F238E27FC236}">
                <a16:creationId xmlns:a16="http://schemas.microsoft.com/office/drawing/2014/main" id="{B1A79955-C17E-524B-978D-796C47B258A8}"/>
              </a:ext>
            </a:extLst>
          </p:cNvPr>
          <p:cNvPicPr>
            <a:picLocks noGrp="1" noChangeAspect="1"/>
          </p:cNvPicPr>
          <p:nvPr>
            <p:ph idx="1"/>
          </p:nvPr>
        </p:nvPicPr>
        <p:blipFill>
          <a:blip r:embed="rId3"/>
          <a:stretch>
            <a:fillRect/>
          </a:stretch>
        </p:blipFill>
        <p:spPr>
          <a:xfrm>
            <a:off x="3012629" y="1393902"/>
            <a:ext cx="6011961" cy="5352585"/>
          </a:xfrm>
        </p:spPr>
      </p:pic>
      <p:sp>
        <p:nvSpPr>
          <p:cNvPr id="14" name="角丸四角形 13">
            <a:extLst>
              <a:ext uri="{FF2B5EF4-FFF2-40B4-BE49-F238E27FC236}">
                <a16:creationId xmlns:a16="http://schemas.microsoft.com/office/drawing/2014/main" id="{36F831B0-EEBD-E944-AC74-2632A5268D00}"/>
              </a:ext>
            </a:extLst>
          </p:cNvPr>
          <p:cNvSpPr/>
          <p:nvPr/>
        </p:nvSpPr>
        <p:spPr>
          <a:xfrm>
            <a:off x="5350508" y="1888617"/>
            <a:ext cx="1659890" cy="21187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a:extLst>
              <a:ext uri="{FF2B5EF4-FFF2-40B4-BE49-F238E27FC236}">
                <a16:creationId xmlns:a16="http://schemas.microsoft.com/office/drawing/2014/main" id="{D81F05CD-B90B-3A40-B916-FA669834D488}"/>
              </a:ext>
            </a:extLst>
          </p:cNvPr>
          <p:cNvSpPr/>
          <p:nvPr/>
        </p:nvSpPr>
        <p:spPr>
          <a:xfrm>
            <a:off x="5343420" y="4785513"/>
            <a:ext cx="2205696" cy="21187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角丸四角形 15">
            <a:extLst>
              <a:ext uri="{FF2B5EF4-FFF2-40B4-BE49-F238E27FC236}">
                <a16:creationId xmlns:a16="http://schemas.microsoft.com/office/drawing/2014/main" id="{ADBCC1C2-B663-9E46-95C3-910FA77A8B52}"/>
              </a:ext>
            </a:extLst>
          </p:cNvPr>
          <p:cNvSpPr/>
          <p:nvPr/>
        </p:nvSpPr>
        <p:spPr>
          <a:xfrm>
            <a:off x="5343420" y="4538198"/>
            <a:ext cx="2085194" cy="21187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6433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7D599F-526A-7F47-8378-FE373DAF56CA}"/>
              </a:ext>
            </a:extLst>
          </p:cNvPr>
          <p:cNvSpPr>
            <a:spLocks noGrp="1"/>
          </p:cNvSpPr>
          <p:nvPr>
            <p:ph type="title"/>
          </p:nvPr>
        </p:nvSpPr>
        <p:spPr/>
        <p:txBody>
          <a:bodyPr/>
          <a:lstStyle/>
          <a:p>
            <a:pPr algn="ctr"/>
            <a:r>
              <a:rPr kumimoji="1" lang="ja-JP" altLang="en-US"/>
              <a:t>せん妄の促進因子の</a:t>
            </a:r>
            <a:r>
              <a:rPr kumimoji="1" lang="en-US" altLang="ja-JP" dirty="0"/>
              <a:t>1</a:t>
            </a:r>
            <a:r>
              <a:rPr kumimoji="1" lang="ja-JP" altLang="en-US"/>
              <a:t>つである</a:t>
            </a:r>
            <a:br>
              <a:rPr kumimoji="1" lang="en-US" altLang="ja-JP" dirty="0"/>
            </a:br>
            <a:r>
              <a:rPr kumimoji="1" lang="ja-JP" altLang="en-US"/>
              <a:t>不眠の評価と対応</a:t>
            </a:r>
          </a:p>
        </p:txBody>
      </p:sp>
      <p:graphicFrame>
        <p:nvGraphicFramePr>
          <p:cNvPr id="4" name="コンテンツ プレースホルダー 3">
            <a:extLst>
              <a:ext uri="{FF2B5EF4-FFF2-40B4-BE49-F238E27FC236}">
                <a16:creationId xmlns:a16="http://schemas.microsoft.com/office/drawing/2014/main" id="{46B4A0AD-66CE-6D48-83AF-4230D87A3074}"/>
              </a:ext>
            </a:extLst>
          </p:cNvPr>
          <p:cNvGraphicFramePr>
            <a:graphicFrameLocks noGrp="1"/>
          </p:cNvGraphicFramePr>
          <p:nvPr>
            <p:ph idx="1"/>
            <p:extLst>
              <p:ext uri="{D42A27DB-BD31-4B8C-83A1-F6EECF244321}">
                <p14:modId xmlns:p14="http://schemas.microsoft.com/office/powerpoint/2010/main" val="3798092902"/>
              </p:ext>
            </p:extLst>
          </p:nvPr>
        </p:nvGraphicFramePr>
        <p:xfrm>
          <a:off x="838200" y="1825625"/>
          <a:ext cx="10515600" cy="48514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4095939262"/>
                    </a:ext>
                  </a:extLst>
                </a:gridCol>
                <a:gridCol w="5257800">
                  <a:extLst>
                    <a:ext uri="{9D8B030D-6E8A-4147-A177-3AD203B41FA5}">
                      <a16:colId xmlns:a16="http://schemas.microsoft.com/office/drawing/2014/main" val="3426503115"/>
                    </a:ext>
                  </a:extLst>
                </a:gridCol>
              </a:tblGrid>
              <a:tr h="370840">
                <a:tc>
                  <a:txBody>
                    <a:bodyPr/>
                    <a:lstStyle/>
                    <a:p>
                      <a:pPr algn="ctr"/>
                      <a:r>
                        <a:rPr kumimoji="1" lang="ja-JP" altLang="en-US"/>
                        <a:t>評価項目</a:t>
                      </a:r>
                    </a:p>
                  </a:txBody>
                  <a:tcPr/>
                </a:tc>
                <a:tc>
                  <a:txBody>
                    <a:bodyPr/>
                    <a:lstStyle/>
                    <a:p>
                      <a:pPr algn="ctr"/>
                      <a:r>
                        <a:rPr kumimoji="1" lang="ja-JP" altLang="en-US"/>
                        <a:t>対応・ケア</a:t>
                      </a:r>
                    </a:p>
                  </a:txBody>
                  <a:tcPr/>
                </a:tc>
                <a:extLst>
                  <a:ext uri="{0D108BD9-81ED-4DB2-BD59-A6C34878D82A}">
                    <a16:rowId xmlns:a16="http://schemas.microsoft.com/office/drawing/2014/main" val="2999381317"/>
                  </a:ext>
                </a:extLst>
              </a:tr>
              <a:tr h="370840">
                <a:tc>
                  <a:txBody>
                    <a:bodyPr/>
                    <a:lstStyle/>
                    <a:p>
                      <a:pPr marL="285750" indent="-285750">
                        <a:buFont typeface="Arial" panose="020B0604020202020204" pitchFamily="34" charset="0"/>
                        <a:buChar char="•"/>
                      </a:pPr>
                      <a:r>
                        <a:rPr kumimoji="1" lang="ja-JP" altLang="en-US"/>
                        <a:t>本人からの訴え（夜間の不眠／日中の眠気）</a:t>
                      </a:r>
                      <a:endParaRPr kumimoji="1" lang="en-US" altLang="ja-JP" dirty="0"/>
                    </a:p>
                    <a:p>
                      <a:pPr marL="285750" indent="-285750">
                        <a:buFont typeface="Arial" panose="020B0604020202020204" pitchFamily="34" charset="0"/>
                        <a:buChar char="•"/>
                      </a:pPr>
                      <a:r>
                        <a:rPr kumimoji="1" lang="ja-JP" altLang="en-US"/>
                        <a:t>医療者による観察（夜間の不眠／日中の眠気）</a:t>
                      </a:r>
                    </a:p>
                  </a:txBody>
                  <a:tcPr/>
                </a:tc>
                <a:tc>
                  <a:txBody>
                    <a:bodyPr/>
                    <a:lstStyle/>
                    <a:p>
                      <a:pPr marL="285750" indent="-285750">
                        <a:buFont typeface="Arial" panose="020B0604020202020204" pitchFamily="34" charset="0"/>
                        <a:buChar char="•"/>
                      </a:pPr>
                      <a:r>
                        <a:rPr kumimoji="1" lang="ja-JP" altLang="en-US"/>
                        <a:t>原因の精査と除去を行う不眠に影響しうる身体症状（疼痛、頻尿、掻痒など）、心理・社会的ストレス、嗜好品（アルコール、カフェイン、ニコチンなど）、薬剤などの要因の除去</a:t>
                      </a:r>
                      <a:endParaRPr kumimoji="1" lang="en-US" altLang="ja-JP"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a:t>寝る前に水分を多く摂らないことや、カフェイン含有飲料（コーヒー、紅茶、緑茶など）を控えるように指導する</a:t>
                      </a:r>
                      <a:endParaRPr kumimoji="1" lang="en-US" altLang="ja-JP" dirty="0"/>
                    </a:p>
                    <a:p>
                      <a:pPr marL="285750" indent="-285750">
                        <a:buFont typeface="Arial" panose="020B0604020202020204" pitchFamily="34" charset="0"/>
                        <a:buChar char="•"/>
                      </a:pPr>
                      <a:r>
                        <a:rPr lang="ja-JP" altLang="en-US"/>
                        <a:t>日中の日光浴、身体活動、エクササイズ、午睡の制限、ベッドタイムルーチンの構築（就寝前に決まった行動を決まった順序でとる）、夜間の騒音や光の低減など睡眠環境の改善</a:t>
                      </a:r>
                      <a:endParaRPr kumimoji="1" lang="en-US" altLang="ja-JP" dirty="0"/>
                    </a:p>
                    <a:p>
                      <a:pPr marL="285750" indent="-285750">
                        <a:buFont typeface="Arial" panose="020B0604020202020204" pitchFamily="34" charset="0"/>
                        <a:buChar char="•"/>
                      </a:pPr>
                      <a:r>
                        <a:rPr kumimoji="1" lang="ja-JP" altLang="en-US"/>
                        <a:t>「昼寝は</a:t>
                      </a:r>
                      <a:r>
                        <a:rPr kumimoji="1" lang="en-US" altLang="ja-JP" dirty="0"/>
                        <a:t>15</a:t>
                      </a:r>
                      <a:r>
                        <a:rPr kumimoji="1" lang="ja-JP" altLang="en-US"/>
                        <a:t>時までの</a:t>
                      </a:r>
                      <a:r>
                        <a:rPr kumimoji="1" lang="en-US" altLang="ja-JP" dirty="0"/>
                        <a:t>30</a:t>
                      </a:r>
                      <a:r>
                        <a:rPr kumimoji="1" lang="ja-JP" altLang="en-US"/>
                        <a:t>分」などの生活指導を行う</a:t>
                      </a:r>
                      <a:endParaRPr kumimoji="1" lang="en-US" altLang="ja-JP" dirty="0"/>
                    </a:p>
                    <a:p>
                      <a:pPr marL="285750" indent="-285750">
                        <a:buFont typeface="Arial" panose="020B0604020202020204" pitchFamily="34" charset="0"/>
                        <a:buChar char="•"/>
                      </a:pPr>
                      <a:r>
                        <a:rPr kumimoji="1" lang="ja-JP" altLang="en-US"/>
                        <a:t>睡眠のための薬を投与する（眠剤・抗精神病薬・抗てんかん薬）</a:t>
                      </a:r>
                      <a:endParaRPr kumimoji="1" lang="en-US" altLang="ja-JP" dirty="0"/>
                    </a:p>
                  </a:txBody>
                  <a:tcPr/>
                </a:tc>
                <a:extLst>
                  <a:ext uri="{0D108BD9-81ED-4DB2-BD59-A6C34878D82A}">
                    <a16:rowId xmlns:a16="http://schemas.microsoft.com/office/drawing/2014/main" val="2151192707"/>
                  </a:ext>
                </a:extLst>
              </a:tr>
            </a:tbl>
          </a:graphicData>
        </a:graphic>
      </p:graphicFrame>
      <p:pic>
        <p:nvPicPr>
          <p:cNvPr id="5" name="図 4">
            <a:extLst>
              <a:ext uri="{FF2B5EF4-FFF2-40B4-BE49-F238E27FC236}">
                <a16:creationId xmlns:a16="http://schemas.microsoft.com/office/drawing/2014/main" id="{E6CAB4A8-5BC5-7744-9BF7-DA8B60C7AB72}"/>
              </a:ext>
            </a:extLst>
          </p:cNvPr>
          <p:cNvPicPr>
            <a:picLocks noChangeAspect="1"/>
          </p:cNvPicPr>
          <p:nvPr/>
        </p:nvPicPr>
        <p:blipFill>
          <a:blip r:embed="rId2"/>
          <a:stretch>
            <a:fillRect/>
          </a:stretch>
        </p:blipFill>
        <p:spPr>
          <a:xfrm>
            <a:off x="199063" y="4390610"/>
            <a:ext cx="1549400" cy="1378245"/>
          </a:xfrm>
          <a:prstGeom prst="rect">
            <a:avLst/>
          </a:prstGeom>
        </p:spPr>
      </p:pic>
      <p:pic>
        <p:nvPicPr>
          <p:cNvPr id="6" name="図 5">
            <a:extLst>
              <a:ext uri="{FF2B5EF4-FFF2-40B4-BE49-F238E27FC236}">
                <a16:creationId xmlns:a16="http://schemas.microsoft.com/office/drawing/2014/main" id="{4507EF8C-3139-8D4C-9AE8-4FF56DB61CFC}"/>
              </a:ext>
            </a:extLst>
          </p:cNvPr>
          <p:cNvPicPr>
            <a:picLocks noChangeAspect="1"/>
          </p:cNvPicPr>
          <p:nvPr/>
        </p:nvPicPr>
        <p:blipFill>
          <a:blip r:embed="rId3"/>
          <a:stretch>
            <a:fillRect/>
          </a:stretch>
        </p:blipFill>
        <p:spPr>
          <a:xfrm>
            <a:off x="4551568" y="4840605"/>
            <a:ext cx="1333042" cy="1562100"/>
          </a:xfrm>
          <a:prstGeom prst="rect">
            <a:avLst/>
          </a:prstGeom>
        </p:spPr>
      </p:pic>
      <p:pic>
        <p:nvPicPr>
          <p:cNvPr id="7" name="図 6">
            <a:extLst>
              <a:ext uri="{FF2B5EF4-FFF2-40B4-BE49-F238E27FC236}">
                <a16:creationId xmlns:a16="http://schemas.microsoft.com/office/drawing/2014/main" id="{36D7A9DC-7567-9B4A-96DC-3883FF407A99}"/>
              </a:ext>
            </a:extLst>
          </p:cNvPr>
          <p:cNvPicPr>
            <a:picLocks noChangeAspect="1"/>
          </p:cNvPicPr>
          <p:nvPr/>
        </p:nvPicPr>
        <p:blipFill>
          <a:blip r:embed="rId4"/>
          <a:stretch>
            <a:fillRect/>
          </a:stretch>
        </p:blipFill>
        <p:spPr>
          <a:xfrm>
            <a:off x="2074204" y="4573905"/>
            <a:ext cx="1758462" cy="1828800"/>
          </a:xfrm>
          <a:prstGeom prst="rect">
            <a:avLst/>
          </a:prstGeom>
        </p:spPr>
      </p:pic>
    </p:spTree>
    <p:extLst>
      <p:ext uri="{BB962C8B-B14F-4D97-AF65-F5344CB8AC3E}">
        <p14:creationId xmlns:p14="http://schemas.microsoft.com/office/powerpoint/2010/main" val="3289113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242B71-DC57-D545-A00A-FB08F9A20A69}"/>
              </a:ext>
            </a:extLst>
          </p:cNvPr>
          <p:cNvSpPr>
            <a:spLocks noGrp="1"/>
          </p:cNvSpPr>
          <p:nvPr>
            <p:ph type="title"/>
          </p:nvPr>
        </p:nvSpPr>
        <p:spPr>
          <a:xfrm>
            <a:off x="0" y="77694"/>
            <a:ext cx="10515600" cy="1325563"/>
          </a:xfrm>
        </p:spPr>
        <p:txBody>
          <a:bodyPr/>
          <a:lstStyle/>
          <a:p>
            <a:pPr algn="ctr"/>
            <a:r>
              <a:rPr lang="ja-JP" altLang="en-US"/>
              <a:t>どのような眠剤がいいの？</a:t>
            </a:r>
            <a:endParaRPr kumimoji="1" lang="ja-JP" altLang="en-US"/>
          </a:p>
        </p:txBody>
      </p:sp>
      <p:pic>
        <p:nvPicPr>
          <p:cNvPr id="4" name="コンテンツ プレースホルダー 8">
            <a:extLst>
              <a:ext uri="{FF2B5EF4-FFF2-40B4-BE49-F238E27FC236}">
                <a16:creationId xmlns:a16="http://schemas.microsoft.com/office/drawing/2014/main" id="{5360B190-1451-B043-BFEC-D139BE849498}"/>
              </a:ext>
            </a:extLst>
          </p:cNvPr>
          <p:cNvPicPr>
            <a:picLocks noGrp="1" noChangeAspect="1"/>
          </p:cNvPicPr>
          <p:nvPr>
            <p:ph idx="1"/>
          </p:nvPr>
        </p:nvPicPr>
        <p:blipFill>
          <a:blip r:embed="rId3"/>
          <a:stretch>
            <a:fillRect/>
          </a:stretch>
        </p:blipFill>
        <p:spPr>
          <a:xfrm>
            <a:off x="523878" y="1318436"/>
            <a:ext cx="7882309" cy="5433237"/>
          </a:xfrm>
        </p:spPr>
      </p:pic>
      <p:sp>
        <p:nvSpPr>
          <p:cNvPr id="5" name="角丸四角形 4">
            <a:extLst>
              <a:ext uri="{FF2B5EF4-FFF2-40B4-BE49-F238E27FC236}">
                <a16:creationId xmlns:a16="http://schemas.microsoft.com/office/drawing/2014/main" id="{9C64BB70-50A5-3A4D-B36A-3FFA8E346629}"/>
              </a:ext>
            </a:extLst>
          </p:cNvPr>
          <p:cNvSpPr/>
          <p:nvPr/>
        </p:nvSpPr>
        <p:spPr>
          <a:xfrm>
            <a:off x="4253023" y="2658140"/>
            <a:ext cx="2349795" cy="30834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5">
            <a:extLst>
              <a:ext uri="{FF2B5EF4-FFF2-40B4-BE49-F238E27FC236}">
                <a16:creationId xmlns:a16="http://schemas.microsoft.com/office/drawing/2014/main" id="{A0D3D9C4-EAE5-8F4D-8072-64E9D4038E7F}"/>
              </a:ext>
            </a:extLst>
          </p:cNvPr>
          <p:cNvSpPr/>
          <p:nvPr/>
        </p:nvSpPr>
        <p:spPr>
          <a:xfrm>
            <a:off x="4253022" y="1711898"/>
            <a:ext cx="2349795" cy="30834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角丸四角形 6">
            <a:extLst>
              <a:ext uri="{FF2B5EF4-FFF2-40B4-BE49-F238E27FC236}">
                <a16:creationId xmlns:a16="http://schemas.microsoft.com/office/drawing/2014/main" id="{E691D27A-19EA-004B-99C3-E036BD2C7897}"/>
              </a:ext>
            </a:extLst>
          </p:cNvPr>
          <p:cNvSpPr/>
          <p:nvPr/>
        </p:nvSpPr>
        <p:spPr>
          <a:xfrm>
            <a:off x="4245623" y="4497682"/>
            <a:ext cx="2559214" cy="30834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吹き出し 7">
            <a:extLst>
              <a:ext uri="{FF2B5EF4-FFF2-40B4-BE49-F238E27FC236}">
                <a16:creationId xmlns:a16="http://schemas.microsoft.com/office/drawing/2014/main" id="{93019F30-AE6E-B34A-A178-338AD7AB492D}"/>
              </a:ext>
            </a:extLst>
          </p:cNvPr>
          <p:cNvSpPr/>
          <p:nvPr/>
        </p:nvSpPr>
        <p:spPr>
          <a:xfrm>
            <a:off x="9250326" y="5127585"/>
            <a:ext cx="2519916" cy="1624088"/>
          </a:xfrm>
          <a:prstGeom prst="wedgeRoundRectCallout">
            <a:avLst>
              <a:gd name="adj1" fmla="val -144538"/>
              <a:gd name="adj2" fmla="val -7586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ja-JP" altLang="en-US" sz="1400"/>
              <a:t>覚醒の維持に重要な物質であるオレキシンの働きをブロックすることで、睡眠状態を促す</a:t>
            </a:r>
            <a:endParaRPr lang="en-US" altLang="ja-JP" sz="1400" dirty="0"/>
          </a:p>
          <a:p>
            <a:pPr marL="285750" indent="-285750">
              <a:buFont typeface="Arial" panose="020B0604020202020204" pitchFamily="34" charset="0"/>
              <a:buChar char="•"/>
            </a:pPr>
            <a:r>
              <a:rPr kumimoji="1" lang="ja-JP" altLang="en-US" sz="1400"/>
              <a:t>入眠障害には弱い</a:t>
            </a:r>
            <a:endParaRPr kumimoji="1" lang="en-US" altLang="ja-JP" sz="1400" dirty="0"/>
          </a:p>
          <a:p>
            <a:pPr marL="285750" indent="-285750">
              <a:buFont typeface="Arial" panose="020B0604020202020204" pitchFamily="34" charset="0"/>
              <a:buChar char="•"/>
            </a:pPr>
            <a:r>
              <a:rPr lang="ja-JP" altLang="en-US" sz="1400"/>
              <a:t>悪夢が出ることも</a:t>
            </a:r>
            <a:endParaRPr kumimoji="1" lang="en-US" altLang="ja-JP" sz="1400" dirty="0"/>
          </a:p>
          <a:p>
            <a:pPr marL="285750" indent="-285750">
              <a:buFont typeface="Arial" panose="020B0604020202020204" pitchFamily="34" charset="0"/>
              <a:buChar char="•"/>
            </a:pPr>
            <a:r>
              <a:rPr lang="ja-JP" altLang="en-US" sz="1400"/>
              <a:t>眠気が残ることがある</a:t>
            </a:r>
            <a:endParaRPr kumimoji="1" lang="ja-JP" altLang="en-US" sz="1400"/>
          </a:p>
        </p:txBody>
      </p:sp>
      <p:sp>
        <p:nvSpPr>
          <p:cNvPr id="9" name="角丸四角形吹き出し 8">
            <a:extLst>
              <a:ext uri="{FF2B5EF4-FFF2-40B4-BE49-F238E27FC236}">
                <a16:creationId xmlns:a16="http://schemas.microsoft.com/office/drawing/2014/main" id="{65B5F65D-8316-F04E-9E99-2A6CC44F4333}"/>
              </a:ext>
            </a:extLst>
          </p:cNvPr>
          <p:cNvSpPr/>
          <p:nvPr/>
        </p:nvSpPr>
        <p:spPr>
          <a:xfrm>
            <a:off x="9406495" y="365543"/>
            <a:ext cx="2519916" cy="1905786"/>
          </a:xfrm>
          <a:prstGeom prst="wedgeRoundRectCallout">
            <a:avLst>
              <a:gd name="adj1" fmla="val -159520"/>
              <a:gd name="adj2" fmla="val 2730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ja-JP" altLang="en-US" sz="1400"/>
              <a:t>体内時計のリズムを整えているメラトニンというホルモンに働きかけることで睡眠を促す</a:t>
            </a:r>
            <a:endParaRPr lang="en-US" altLang="ja-JP" sz="1400" dirty="0"/>
          </a:p>
          <a:p>
            <a:pPr marL="285750" indent="-285750">
              <a:buFont typeface="Arial" panose="020B0604020202020204" pitchFamily="34" charset="0"/>
              <a:buChar char="•"/>
            </a:pPr>
            <a:r>
              <a:rPr kumimoji="1" lang="ja-JP" altLang="en-US" sz="1400"/>
              <a:t>効果に時間かかる</a:t>
            </a:r>
            <a:endParaRPr kumimoji="1" lang="en-US" altLang="ja-JP" sz="1400" dirty="0"/>
          </a:p>
          <a:p>
            <a:pPr marL="285750" indent="-285750">
              <a:buFont typeface="Arial" panose="020B0604020202020204" pitchFamily="34" charset="0"/>
              <a:buChar char="•"/>
            </a:pPr>
            <a:r>
              <a:rPr lang="ja-JP" altLang="en-US" sz="1400"/>
              <a:t>入眠障害には弱い</a:t>
            </a:r>
            <a:endParaRPr lang="en-US" altLang="ja-JP" sz="1400" dirty="0"/>
          </a:p>
          <a:p>
            <a:pPr marL="285750" indent="-285750">
              <a:buFont typeface="Arial" panose="020B0604020202020204" pitchFamily="34" charset="0"/>
              <a:buChar char="•"/>
            </a:pPr>
            <a:r>
              <a:rPr kumimoji="1" lang="ja-JP" altLang="en-US" sz="1400"/>
              <a:t>眠気が残ることがある</a:t>
            </a:r>
            <a:endParaRPr kumimoji="1" lang="ja-JP" altLang="en-US" sz="1200"/>
          </a:p>
        </p:txBody>
      </p:sp>
      <p:sp>
        <p:nvSpPr>
          <p:cNvPr id="13" name="角丸四角形吹き出し 12">
            <a:extLst>
              <a:ext uri="{FF2B5EF4-FFF2-40B4-BE49-F238E27FC236}">
                <a16:creationId xmlns:a16="http://schemas.microsoft.com/office/drawing/2014/main" id="{08FC069E-AE96-B446-A3F5-340011581F30}"/>
              </a:ext>
            </a:extLst>
          </p:cNvPr>
          <p:cNvSpPr/>
          <p:nvPr/>
        </p:nvSpPr>
        <p:spPr>
          <a:xfrm>
            <a:off x="9406495" y="2658140"/>
            <a:ext cx="2519916" cy="1905786"/>
          </a:xfrm>
          <a:prstGeom prst="wedgeRoundRectCallout">
            <a:avLst>
              <a:gd name="adj1" fmla="val -160898"/>
              <a:gd name="adj2" fmla="val -4071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ja-JP" altLang="en-US" sz="1400"/>
              <a:t>即効性あり</a:t>
            </a:r>
            <a:endParaRPr lang="en-US" altLang="ja-JP" sz="1400" dirty="0"/>
          </a:p>
          <a:p>
            <a:pPr marL="285750" indent="-285750">
              <a:buFont typeface="Arial" panose="020B0604020202020204" pitchFamily="34" charset="0"/>
              <a:buChar char="•"/>
            </a:pPr>
            <a:r>
              <a:rPr lang="ja-JP" altLang="en-US" sz="1400"/>
              <a:t>入眠障害に有効性</a:t>
            </a:r>
            <a:endParaRPr lang="en-US" altLang="ja-JP" sz="1400" dirty="0"/>
          </a:p>
          <a:p>
            <a:pPr marL="285750" indent="-285750">
              <a:buFont typeface="Arial" panose="020B0604020202020204" pitchFamily="34" charset="0"/>
              <a:buChar char="•"/>
            </a:pPr>
            <a:r>
              <a:rPr lang="ja-JP" altLang="en-US" sz="1400"/>
              <a:t>翌朝の眠気やフラつきが少ない</a:t>
            </a:r>
            <a:endParaRPr lang="en-US" altLang="ja-JP" sz="1400" dirty="0"/>
          </a:p>
          <a:p>
            <a:pPr marL="285750" indent="-285750">
              <a:buFont typeface="Arial" panose="020B0604020202020204" pitchFamily="34" charset="0"/>
              <a:buChar char="•"/>
            </a:pPr>
            <a:r>
              <a:rPr kumimoji="1" lang="ja-JP" altLang="en-US" sz="1400"/>
              <a:t>依存性が少ない</a:t>
            </a:r>
            <a:endParaRPr kumimoji="1" lang="en-US" altLang="ja-JP" sz="1400" dirty="0"/>
          </a:p>
          <a:p>
            <a:pPr marL="285750" indent="-285750">
              <a:buFont typeface="Arial" panose="020B0604020202020204" pitchFamily="34" charset="0"/>
              <a:buChar char="•"/>
            </a:pPr>
            <a:r>
              <a:rPr lang="ja-JP" altLang="en-US" sz="1400"/>
              <a:t>作用時間が短い</a:t>
            </a:r>
            <a:endParaRPr lang="en-US" altLang="ja-JP" sz="1400" dirty="0"/>
          </a:p>
          <a:p>
            <a:pPr marL="285750" indent="-285750">
              <a:buFont typeface="Arial" panose="020B0604020202020204" pitchFamily="34" charset="0"/>
              <a:buChar char="•"/>
            </a:pPr>
            <a:r>
              <a:rPr kumimoji="1" lang="ja-JP" altLang="en-US" sz="1400"/>
              <a:t>健忘の副作用</a:t>
            </a:r>
            <a:endParaRPr kumimoji="1" lang="en-US" altLang="ja-JP" sz="1400" dirty="0"/>
          </a:p>
          <a:p>
            <a:pPr marL="285750" indent="-285750">
              <a:buFont typeface="Arial" panose="020B0604020202020204" pitchFamily="34" charset="0"/>
              <a:buChar char="•"/>
            </a:pPr>
            <a:r>
              <a:rPr lang="ja-JP" altLang="en-US" sz="1400"/>
              <a:t>苦味がある</a:t>
            </a:r>
            <a:endParaRPr kumimoji="1" lang="en-US" altLang="ja-JP" sz="1400" dirty="0"/>
          </a:p>
        </p:txBody>
      </p:sp>
      <p:sp>
        <p:nvSpPr>
          <p:cNvPr id="14" name="テキスト ボックス 13">
            <a:extLst>
              <a:ext uri="{FF2B5EF4-FFF2-40B4-BE49-F238E27FC236}">
                <a16:creationId xmlns:a16="http://schemas.microsoft.com/office/drawing/2014/main" id="{8436FAE2-D051-E94D-B8B3-1270C58A5D25}"/>
              </a:ext>
            </a:extLst>
          </p:cNvPr>
          <p:cNvSpPr txBox="1"/>
          <p:nvPr/>
        </p:nvSpPr>
        <p:spPr>
          <a:xfrm>
            <a:off x="7037408" y="4501182"/>
            <a:ext cx="3057247" cy="338554"/>
          </a:xfrm>
          <a:prstGeom prst="rect">
            <a:avLst/>
          </a:prstGeom>
          <a:noFill/>
          <a:ln w="28575">
            <a:solidFill>
              <a:srgbClr val="FF0000"/>
            </a:solidFill>
          </a:ln>
        </p:spPr>
        <p:txBody>
          <a:bodyPr wrap="none" rtlCol="0">
            <a:spAutoFit/>
          </a:bodyPr>
          <a:lstStyle/>
          <a:p>
            <a:r>
              <a:rPr kumimoji="1" lang="ja-JP" altLang="en-US" sz="1600"/>
              <a:t>レンボレキサント（デエビゴ）</a:t>
            </a:r>
          </a:p>
        </p:txBody>
      </p:sp>
    </p:spTree>
    <p:extLst>
      <p:ext uri="{BB962C8B-B14F-4D97-AF65-F5344CB8AC3E}">
        <p14:creationId xmlns:p14="http://schemas.microsoft.com/office/powerpoint/2010/main" val="2746412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BEEC49-DECC-B34B-8990-03410954CC77}"/>
              </a:ext>
            </a:extLst>
          </p:cNvPr>
          <p:cNvSpPr>
            <a:spLocks noGrp="1"/>
          </p:cNvSpPr>
          <p:nvPr>
            <p:ph type="title"/>
          </p:nvPr>
        </p:nvSpPr>
        <p:spPr>
          <a:xfrm>
            <a:off x="838200" y="-167314"/>
            <a:ext cx="10515600" cy="1325563"/>
          </a:xfrm>
        </p:spPr>
        <p:txBody>
          <a:bodyPr/>
          <a:lstStyle/>
          <a:p>
            <a:pPr algn="ctr"/>
            <a:r>
              <a:rPr kumimoji="1" lang="ja-JP" altLang="en-US"/>
              <a:t>せん妄の直接因子（薬剤）</a:t>
            </a:r>
          </a:p>
        </p:txBody>
      </p:sp>
      <p:graphicFrame>
        <p:nvGraphicFramePr>
          <p:cNvPr id="4" name="コンテンツ プレースホルダー 3">
            <a:extLst>
              <a:ext uri="{FF2B5EF4-FFF2-40B4-BE49-F238E27FC236}">
                <a16:creationId xmlns:a16="http://schemas.microsoft.com/office/drawing/2014/main" id="{C6A3DF21-EB6B-5C40-9559-72243251B5C1}"/>
              </a:ext>
            </a:extLst>
          </p:cNvPr>
          <p:cNvGraphicFramePr>
            <a:graphicFrameLocks noGrp="1"/>
          </p:cNvGraphicFramePr>
          <p:nvPr>
            <p:ph idx="1"/>
            <p:extLst>
              <p:ext uri="{D42A27DB-BD31-4B8C-83A1-F6EECF244321}">
                <p14:modId xmlns:p14="http://schemas.microsoft.com/office/powerpoint/2010/main" val="1805385470"/>
              </p:ext>
            </p:extLst>
          </p:nvPr>
        </p:nvGraphicFramePr>
        <p:xfrm>
          <a:off x="363638" y="1050120"/>
          <a:ext cx="11049000" cy="5547360"/>
        </p:xfrm>
        <a:graphic>
          <a:graphicData uri="http://schemas.openxmlformats.org/drawingml/2006/table">
            <a:tbl>
              <a:tblPr firstRow="1" bandRow="1">
                <a:tableStyleId>{5C22544A-7EE6-4342-B048-85BDC9FD1C3A}</a:tableStyleId>
              </a:tblPr>
              <a:tblGrid>
                <a:gridCol w="597061">
                  <a:extLst>
                    <a:ext uri="{9D8B030D-6E8A-4147-A177-3AD203B41FA5}">
                      <a16:colId xmlns:a16="http://schemas.microsoft.com/office/drawing/2014/main" val="789328794"/>
                    </a:ext>
                  </a:extLst>
                </a:gridCol>
                <a:gridCol w="3402957">
                  <a:extLst>
                    <a:ext uri="{9D8B030D-6E8A-4147-A177-3AD203B41FA5}">
                      <a16:colId xmlns:a16="http://schemas.microsoft.com/office/drawing/2014/main" val="3800071643"/>
                    </a:ext>
                  </a:extLst>
                </a:gridCol>
                <a:gridCol w="7048982">
                  <a:extLst>
                    <a:ext uri="{9D8B030D-6E8A-4147-A177-3AD203B41FA5}">
                      <a16:colId xmlns:a16="http://schemas.microsoft.com/office/drawing/2014/main" val="3462939268"/>
                    </a:ext>
                  </a:extLst>
                </a:gridCol>
              </a:tblGrid>
              <a:tr h="303369">
                <a:tc gridSpan="2">
                  <a:txBody>
                    <a:bodyPr/>
                    <a:lstStyle/>
                    <a:p>
                      <a:pPr algn="ctr"/>
                      <a:r>
                        <a:rPr kumimoji="1" lang="ja-JP" altLang="en-US"/>
                        <a:t>種類</a:t>
                      </a:r>
                    </a:p>
                  </a:txBody>
                  <a:tcPr/>
                </a:tc>
                <a:tc hMerge="1">
                  <a:txBody>
                    <a:bodyPr/>
                    <a:lstStyle/>
                    <a:p>
                      <a:endParaRPr kumimoji="1" lang="ja-JP" altLang="en-US"/>
                    </a:p>
                  </a:txBody>
                  <a:tcPr/>
                </a:tc>
                <a:tc>
                  <a:txBody>
                    <a:bodyPr/>
                    <a:lstStyle/>
                    <a:p>
                      <a:pPr algn="ctr"/>
                      <a:r>
                        <a:rPr kumimoji="1" lang="ja-JP" altLang="en-US"/>
                        <a:t>代表的な薬剤</a:t>
                      </a:r>
                    </a:p>
                  </a:txBody>
                  <a:tcPr/>
                </a:tc>
                <a:extLst>
                  <a:ext uri="{0D108BD9-81ED-4DB2-BD59-A6C34878D82A}">
                    <a16:rowId xmlns:a16="http://schemas.microsoft.com/office/drawing/2014/main" val="1068372363"/>
                  </a:ext>
                </a:extLst>
              </a:tr>
              <a:tr h="303369">
                <a:tc rowSpan="5">
                  <a:txBody>
                    <a:bodyPr/>
                    <a:lstStyle/>
                    <a:p>
                      <a:r>
                        <a:rPr kumimoji="1" lang="ja-JP" altLang="en-US" sz="1400"/>
                        <a:t>抗コリン作用のある薬剤</a:t>
                      </a:r>
                    </a:p>
                  </a:txBody>
                  <a:tcPr vert="eaVert"/>
                </a:tc>
                <a:tc>
                  <a:txBody>
                    <a:bodyPr/>
                    <a:lstStyle/>
                    <a:p>
                      <a:r>
                        <a:rPr kumimoji="1" lang="ja-JP" altLang="en-US" sz="1400"/>
                        <a:t>抗コリン薬</a:t>
                      </a:r>
                    </a:p>
                  </a:txBody>
                  <a:tcPr/>
                </a:tc>
                <a:tc>
                  <a:txBody>
                    <a:bodyPr/>
                    <a:lstStyle/>
                    <a:p>
                      <a:r>
                        <a:rPr kumimoji="1" lang="ja-JP" altLang="en-US" sz="1400"/>
                        <a:t>ビペリデン、トリヘキシフェニジル、アトロピンなど</a:t>
                      </a:r>
                    </a:p>
                  </a:txBody>
                  <a:tcPr/>
                </a:tc>
                <a:extLst>
                  <a:ext uri="{0D108BD9-81ED-4DB2-BD59-A6C34878D82A}">
                    <a16:rowId xmlns:a16="http://schemas.microsoft.com/office/drawing/2014/main" val="8482975"/>
                  </a:ext>
                </a:extLst>
              </a:tr>
              <a:tr h="303369">
                <a:tc vMerge="1">
                  <a:txBody>
                    <a:bodyPr/>
                    <a:lstStyle/>
                    <a:p>
                      <a:endParaRPr kumimoji="1" lang="ja-JP" altLang="en-US"/>
                    </a:p>
                  </a:txBody>
                  <a:tcPr/>
                </a:tc>
                <a:tc>
                  <a:txBody>
                    <a:bodyPr/>
                    <a:lstStyle/>
                    <a:p>
                      <a:r>
                        <a:rPr kumimoji="1" lang="ja-JP" altLang="en-US" sz="1400"/>
                        <a:t>抗ヒスタミン薬（</a:t>
                      </a:r>
                      <a:r>
                        <a:rPr kumimoji="1" lang="en-US" altLang="ja-JP" sz="1400" dirty="0"/>
                        <a:t>H2</a:t>
                      </a:r>
                      <a:r>
                        <a:rPr kumimoji="1" lang="ja-JP" altLang="en-US" sz="1400"/>
                        <a:t>ブロッカー含む）</a:t>
                      </a:r>
                    </a:p>
                  </a:txBody>
                  <a:tcPr/>
                </a:tc>
                <a:tc>
                  <a:txBody>
                    <a:bodyPr/>
                    <a:lstStyle/>
                    <a:p>
                      <a:r>
                        <a:rPr kumimoji="1" lang="ja-JP" altLang="en-US" sz="1400"/>
                        <a:t>ジフェンヒドラミン、クロルフェニラミン、ファモチジンなど</a:t>
                      </a:r>
                    </a:p>
                  </a:txBody>
                  <a:tcPr/>
                </a:tc>
                <a:extLst>
                  <a:ext uri="{0D108BD9-81ED-4DB2-BD59-A6C34878D82A}">
                    <a16:rowId xmlns:a16="http://schemas.microsoft.com/office/drawing/2014/main" val="2630650052"/>
                  </a:ext>
                </a:extLst>
              </a:tr>
              <a:tr h="303369">
                <a:tc vMerge="1">
                  <a:txBody>
                    <a:bodyPr/>
                    <a:lstStyle/>
                    <a:p>
                      <a:endParaRPr kumimoji="1" lang="ja-JP" altLang="en-US"/>
                    </a:p>
                  </a:txBody>
                  <a:tcPr/>
                </a:tc>
                <a:tc>
                  <a:txBody>
                    <a:bodyPr/>
                    <a:lstStyle/>
                    <a:p>
                      <a:r>
                        <a:rPr kumimoji="1" lang="ja-JP" altLang="en-US" sz="1400"/>
                        <a:t>抗うつ薬（特に三環系抗うつ薬）</a:t>
                      </a:r>
                    </a:p>
                  </a:txBody>
                  <a:tcPr/>
                </a:tc>
                <a:tc>
                  <a:txBody>
                    <a:bodyPr/>
                    <a:lstStyle/>
                    <a:p>
                      <a:r>
                        <a:rPr kumimoji="1" lang="ja-JP" altLang="en-US" sz="1400"/>
                        <a:t>アミトリプチリン、パロキセチン、イミプラミンなど</a:t>
                      </a:r>
                    </a:p>
                  </a:txBody>
                  <a:tcPr/>
                </a:tc>
                <a:extLst>
                  <a:ext uri="{0D108BD9-81ED-4DB2-BD59-A6C34878D82A}">
                    <a16:rowId xmlns:a16="http://schemas.microsoft.com/office/drawing/2014/main" val="394618180"/>
                  </a:ext>
                </a:extLst>
              </a:tr>
              <a:tr h="303369">
                <a:tc vMerge="1">
                  <a:txBody>
                    <a:bodyPr/>
                    <a:lstStyle/>
                    <a:p>
                      <a:endParaRPr kumimoji="1" lang="ja-JP" altLang="en-US"/>
                    </a:p>
                  </a:txBody>
                  <a:tcPr/>
                </a:tc>
                <a:tc>
                  <a:txBody>
                    <a:bodyPr/>
                    <a:lstStyle/>
                    <a:p>
                      <a:r>
                        <a:rPr kumimoji="1" lang="ja-JP" altLang="en-US" sz="1400"/>
                        <a:t>抗精神病薬</a:t>
                      </a:r>
                    </a:p>
                  </a:txBody>
                  <a:tcPr/>
                </a:tc>
                <a:tc>
                  <a:txBody>
                    <a:bodyPr/>
                    <a:lstStyle/>
                    <a:p>
                      <a:r>
                        <a:rPr kumimoji="1" lang="ja-JP" altLang="en-US" sz="1400"/>
                        <a:t>クロルプロマジン、レボメプロマジンなど</a:t>
                      </a:r>
                    </a:p>
                  </a:txBody>
                  <a:tcPr/>
                </a:tc>
                <a:extLst>
                  <a:ext uri="{0D108BD9-81ED-4DB2-BD59-A6C34878D82A}">
                    <a16:rowId xmlns:a16="http://schemas.microsoft.com/office/drawing/2014/main" val="1991115822"/>
                  </a:ext>
                </a:extLst>
              </a:tr>
              <a:tr h="303369">
                <a:tc vMerge="1">
                  <a:txBody>
                    <a:bodyPr/>
                    <a:lstStyle/>
                    <a:p>
                      <a:endParaRPr kumimoji="1" lang="ja-JP" altLang="en-US"/>
                    </a:p>
                  </a:txBody>
                  <a:tcPr/>
                </a:tc>
                <a:tc>
                  <a:txBody>
                    <a:bodyPr/>
                    <a:lstStyle/>
                    <a:p>
                      <a:r>
                        <a:rPr kumimoji="1" lang="ja-JP" altLang="en-US" sz="1400"/>
                        <a:t>頻尿治療薬</a:t>
                      </a:r>
                    </a:p>
                  </a:txBody>
                  <a:tcPr/>
                </a:tc>
                <a:tc>
                  <a:txBody>
                    <a:bodyPr/>
                    <a:lstStyle/>
                    <a:p>
                      <a:r>
                        <a:rPr kumimoji="1" lang="ja-JP" altLang="en-US" sz="1400"/>
                        <a:t>オキシブチニン、プロピベリンなど</a:t>
                      </a:r>
                    </a:p>
                  </a:txBody>
                  <a:tcPr/>
                </a:tc>
                <a:extLst>
                  <a:ext uri="{0D108BD9-81ED-4DB2-BD59-A6C34878D82A}">
                    <a16:rowId xmlns:a16="http://schemas.microsoft.com/office/drawing/2014/main" val="3659872009"/>
                  </a:ext>
                </a:extLst>
              </a:tr>
              <a:tr h="30336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t>ベンゾジアゼピン受容体作動薬</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a:p>
                  </a:txBody>
                  <a:tcPr/>
                </a:tc>
                <a:tc>
                  <a:txBody>
                    <a:bodyPr/>
                    <a:lstStyle/>
                    <a:p>
                      <a:r>
                        <a:rPr kumimoji="1" lang="ja-JP" altLang="en-US" sz="1400"/>
                        <a:t>トリアゾラム、エチゾラム、ブロチゾラム、ゾルピデム、ジアゼパムなど</a:t>
                      </a:r>
                    </a:p>
                  </a:txBody>
                  <a:tcPr/>
                </a:tc>
                <a:extLst>
                  <a:ext uri="{0D108BD9-81ED-4DB2-BD59-A6C34878D82A}">
                    <a16:rowId xmlns:a16="http://schemas.microsoft.com/office/drawing/2014/main" val="503479159"/>
                  </a:ext>
                </a:extLst>
              </a:tr>
              <a:tr h="30336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t>抗パーキンソン病薬</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a:p>
                  </a:txBody>
                  <a:tcPr/>
                </a:tc>
                <a:tc>
                  <a:txBody>
                    <a:bodyPr/>
                    <a:lstStyle/>
                    <a:p>
                      <a:r>
                        <a:rPr kumimoji="1" lang="ja-JP" altLang="en-US" sz="1400"/>
                        <a:t>レボドパ、ドパミンアゴニスト、アマンタジンなど</a:t>
                      </a:r>
                    </a:p>
                  </a:txBody>
                  <a:tcPr/>
                </a:tc>
                <a:extLst>
                  <a:ext uri="{0D108BD9-81ED-4DB2-BD59-A6C34878D82A}">
                    <a16:rowId xmlns:a16="http://schemas.microsoft.com/office/drawing/2014/main" val="1408132939"/>
                  </a:ext>
                </a:extLst>
              </a:tr>
              <a:tr h="303369">
                <a:tc gridSpan="2">
                  <a:txBody>
                    <a:bodyPr/>
                    <a:lstStyle/>
                    <a:p>
                      <a:r>
                        <a:rPr kumimoji="1" lang="ja-JP" altLang="en-US" sz="1400"/>
                        <a:t>気分安定薬</a:t>
                      </a:r>
                    </a:p>
                  </a:txBody>
                  <a:tcPr/>
                </a:tc>
                <a:tc hMerge="1">
                  <a:txBody>
                    <a:bodyPr/>
                    <a:lstStyle/>
                    <a:p>
                      <a:endParaRPr kumimoji="1" lang="ja-JP" altLang="en-US"/>
                    </a:p>
                  </a:txBody>
                  <a:tcPr/>
                </a:tc>
                <a:tc>
                  <a:txBody>
                    <a:bodyPr/>
                    <a:lstStyle/>
                    <a:p>
                      <a:r>
                        <a:rPr kumimoji="1" lang="ja-JP" altLang="en-US" sz="1400"/>
                        <a:t>炭酸リチウム</a:t>
                      </a:r>
                    </a:p>
                  </a:txBody>
                  <a:tcPr/>
                </a:tc>
                <a:extLst>
                  <a:ext uri="{0D108BD9-81ED-4DB2-BD59-A6C34878D82A}">
                    <a16:rowId xmlns:a16="http://schemas.microsoft.com/office/drawing/2014/main" val="2596827473"/>
                  </a:ext>
                </a:extLst>
              </a:tr>
              <a:tr h="30336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t>抗てんかん薬</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a:p>
                  </a:txBody>
                  <a:tcPr/>
                </a:tc>
                <a:tc>
                  <a:txBody>
                    <a:bodyPr/>
                    <a:lstStyle/>
                    <a:p>
                      <a:r>
                        <a:rPr kumimoji="1" lang="ja-JP" altLang="en-US" sz="1400"/>
                        <a:t>フェニトイン、カルバマゼピン、バルプロ酸、ゾニサミドなど</a:t>
                      </a:r>
                    </a:p>
                  </a:txBody>
                  <a:tcPr/>
                </a:tc>
                <a:extLst>
                  <a:ext uri="{0D108BD9-81ED-4DB2-BD59-A6C34878D82A}">
                    <a16:rowId xmlns:a16="http://schemas.microsoft.com/office/drawing/2014/main" val="3031565012"/>
                  </a:ext>
                </a:extLst>
              </a:tr>
              <a:tr h="30336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t>循環器系薬（降圧薬、抗不整脈薬など）</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a:p>
                  </a:txBody>
                  <a:tcPr/>
                </a:tc>
                <a:tc>
                  <a:txBody>
                    <a:bodyPr/>
                    <a:lstStyle/>
                    <a:p>
                      <a:r>
                        <a:rPr kumimoji="1" lang="ja-JP" altLang="en-US" sz="1400"/>
                        <a:t>ジゴキシン、プロカインアミド、リドカイン、プロプラノロールなど</a:t>
                      </a:r>
                    </a:p>
                  </a:txBody>
                  <a:tcPr/>
                </a:tc>
                <a:extLst>
                  <a:ext uri="{0D108BD9-81ED-4DB2-BD59-A6C34878D82A}">
                    <a16:rowId xmlns:a16="http://schemas.microsoft.com/office/drawing/2014/main" val="3410613074"/>
                  </a:ext>
                </a:extLst>
              </a:tr>
              <a:tr h="303369">
                <a:tc gridSpan="2">
                  <a:txBody>
                    <a:bodyPr/>
                    <a:lstStyle/>
                    <a:p>
                      <a:r>
                        <a:rPr kumimoji="1" lang="ja-JP" altLang="en-US" sz="1400"/>
                        <a:t>鎮痛薬（麻薬性および非麻薬性）</a:t>
                      </a:r>
                    </a:p>
                  </a:txBody>
                  <a:tcPr/>
                </a:tc>
                <a:tc hMerge="1">
                  <a:txBody>
                    <a:bodyPr/>
                    <a:lstStyle/>
                    <a:p>
                      <a:endParaRPr kumimoji="1" lang="ja-JP" altLang="en-US"/>
                    </a:p>
                  </a:txBody>
                  <a:tcPr/>
                </a:tc>
                <a:tc>
                  <a:txBody>
                    <a:bodyPr/>
                    <a:lstStyle/>
                    <a:p>
                      <a:r>
                        <a:rPr kumimoji="1" lang="ja-JP" altLang="en-US" sz="1400"/>
                        <a:t>ナプロキセン、オピオイド（トラマドール、モルヒネ、フェンタニル他）など</a:t>
                      </a:r>
                    </a:p>
                  </a:txBody>
                  <a:tcPr/>
                </a:tc>
                <a:extLst>
                  <a:ext uri="{0D108BD9-81ED-4DB2-BD59-A6C34878D82A}">
                    <a16:rowId xmlns:a16="http://schemas.microsoft.com/office/drawing/2014/main" val="1094145271"/>
                  </a:ext>
                </a:extLst>
              </a:tr>
              <a:tr h="303369">
                <a:tc gridSpan="2">
                  <a:txBody>
                    <a:bodyPr/>
                    <a:lstStyle/>
                    <a:p>
                      <a:r>
                        <a:rPr kumimoji="1" lang="ja-JP" altLang="en-US" sz="1400"/>
                        <a:t>副腎皮質ステロイド</a:t>
                      </a:r>
                    </a:p>
                  </a:txBody>
                  <a:tcPr/>
                </a:tc>
                <a:tc hMerge="1">
                  <a:txBody>
                    <a:bodyPr/>
                    <a:lstStyle/>
                    <a:p>
                      <a:endParaRPr kumimoji="1" lang="ja-JP" altLang="en-US"/>
                    </a:p>
                  </a:txBody>
                  <a:tcPr/>
                </a:tc>
                <a:tc>
                  <a:txBody>
                    <a:bodyPr/>
                    <a:lstStyle/>
                    <a:p>
                      <a:r>
                        <a:rPr kumimoji="1" lang="ja-JP" altLang="en-US" sz="1400"/>
                        <a:t>プレドニゾロン、デキサメタゾン、ベタメタゾン</a:t>
                      </a:r>
                    </a:p>
                  </a:txBody>
                  <a:tcPr/>
                </a:tc>
                <a:extLst>
                  <a:ext uri="{0D108BD9-81ED-4DB2-BD59-A6C34878D82A}">
                    <a16:rowId xmlns:a16="http://schemas.microsoft.com/office/drawing/2014/main" val="3974988736"/>
                  </a:ext>
                </a:extLst>
              </a:tr>
              <a:tr h="303369">
                <a:tc gridSpan="2">
                  <a:txBody>
                    <a:bodyPr/>
                    <a:lstStyle/>
                    <a:p>
                      <a:r>
                        <a:rPr kumimoji="1" lang="ja-JP" altLang="en-US" sz="1400"/>
                        <a:t>気管支拡張薬</a:t>
                      </a:r>
                    </a:p>
                  </a:txBody>
                  <a:tcPr/>
                </a:tc>
                <a:tc hMerge="1">
                  <a:txBody>
                    <a:bodyPr/>
                    <a:lstStyle/>
                    <a:p>
                      <a:endParaRPr kumimoji="1" lang="ja-JP" altLang="en-US"/>
                    </a:p>
                  </a:txBody>
                  <a:tcPr/>
                </a:tc>
                <a:tc>
                  <a:txBody>
                    <a:bodyPr/>
                    <a:lstStyle/>
                    <a:p>
                      <a:r>
                        <a:rPr kumimoji="1" lang="ja-JP" altLang="en-US" sz="1400"/>
                        <a:t>テオフィリン、アミノフィリン</a:t>
                      </a:r>
                    </a:p>
                  </a:txBody>
                  <a:tcPr/>
                </a:tc>
                <a:extLst>
                  <a:ext uri="{0D108BD9-81ED-4DB2-BD59-A6C34878D82A}">
                    <a16:rowId xmlns:a16="http://schemas.microsoft.com/office/drawing/2014/main" val="2801218234"/>
                  </a:ext>
                </a:extLst>
              </a:tr>
              <a:tr h="303369">
                <a:tc gridSpan="2">
                  <a:txBody>
                    <a:bodyPr/>
                    <a:lstStyle/>
                    <a:p>
                      <a:r>
                        <a:rPr kumimoji="1" lang="ja-JP" altLang="en-US" sz="1400"/>
                        <a:t>免疫抑制薬</a:t>
                      </a:r>
                    </a:p>
                  </a:txBody>
                  <a:tcPr/>
                </a:tc>
                <a:tc hMerge="1">
                  <a:txBody>
                    <a:bodyPr/>
                    <a:lstStyle/>
                    <a:p>
                      <a:endParaRPr kumimoji="1" lang="ja-JP" altLang="en-US"/>
                    </a:p>
                  </a:txBody>
                  <a:tcPr/>
                </a:tc>
                <a:tc>
                  <a:txBody>
                    <a:bodyPr/>
                    <a:lstStyle/>
                    <a:p>
                      <a:r>
                        <a:rPr kumimoji="1" lang="ja-JP" altLang="en-US" sz="1400"/>
                        <a:t>メトトレキサートなど</a:t>
                      </a:r>
                    </a:p>
                  </a:txBody>
                  <a:tcPr/>
                </a:tc>
                <a:extLst>
                  <a:ext uri="{0D108BD9-81ED-4DB2-BD59-A6C34878D82A}">
                    <a16:rowId xmlns:a16="http://schemas.microsoft.com/office/drawing/2014/main" val="3125812370"/>
                  </a:ext>
                </a:extLst>
              </a:tr>
              <a:tr h="303369">
                <a:tc gridSpan="2">
                  <a:txBody>
                    <a:bodyPr/>
                    <a:lstStyle/>
                    <a:p>
                      <a:r>
                        <a:rPr kumimoji="1" lang="ja-JP" altLang="en-US" sz="1400"/>
                        <a:t>抗菌薬</a:t>
                      </a:r>
                    </a:p>
                  </a:txBody>
                  <a:tcPr/>
                </a:tc>
                <a:tc hMerge="1">
                  <a:txBody>
                    <a:bodyPr/>
                    <a:lstStyle/>
                    <a:p>
                      <a:endParaRPr kumimoji="1" lang="ja-JP" altLang="en-US"/>
                    </a:p>
                  </a:txBody>
                  <a:tcPr/>
                </a:tc>
                <a:tc>
                  <a:txBody>
                    <a:bodyPr/>
                    <a:lstStyle/>
                    <a:p>
                      <a:r>
                        <a:rPr kumimoji="1" lang="ja-JP" altLang="en-US" sz="1400"/>
                        <a:t>セフェピム、メトロニダゾールなど</a:t>
                      </a:r>
                    </a:p>
                  </a:txBody>
                  <a:tcPr/>
                </a:tc>
                <a:extLst>
                  <a:ext uri="{0D108BD9-81ED-4DB2-BD59-A6C34878D82A}">
                    <a16:rowId xmlns:a16="http://schemas.microsoft.com/office/drawing/2014/main" val="1857760186"/>
                  </a:ext>
                </a:extLst>
              </a:tr>
              <a:tr h="303369">
                <a:tc gridSpan="2">
                  <a:txBody>
                    <a:bodyPr/>
                    <a:lstStyle/>
                    <a:p>
                      <a:r>
                        <a:rPr kumimoji="1" lang="ja-JP" altLang="en-US" sz="1400"/>
                        <a:t>抗ウイルス薬</a:t>
                      </a:r>
                    </a:p>
                  </a:txBody>
                  <a:tcPr/>
                </a:tc>
                <a:tc hMerge="1">
                  <a:txBody>
                    <a:bodyPr/>
                    <a:lstStyle/>
                    <a:p>
                      <a:endParaRPr kumimoji="1" lang="ja-JP" altLang="en-US"/>
                    </a:p>
                  </a:txBody>
                  <a:tcPr/>
                </a:tc>
                <a:tc>
                  <a:txBody>
                    <a:bodyPr/>
                    <a:lstStyle/>
                    <a:p>
                      <a:r>
                        <a:rPr kumimoji="1" lang="ja-JP" altLang="en-US" sz="1400"/>
                        <a:t>アシクロビル、インターフェロン</a:t>
                      </a:r>
                    </a:p>
                  </a:txBody>
                  <a:tcPr/>
                </a:tc>
                <a:extLst>
                  <a:ext uri="{0D108BD9-81ED-4DB2-BD59-A6C34878D82A}">
                    <a16:rowId xmlns:a16="http://schemas.microsoft.com/office/drawing/2014/main" val="3552673891"/>
                  </a:ext>
                </a:extLst>
              </a:tr>
              <a:tr h="303369">
                <a:tc gridSpan="2">
                  <a:txBody>
                    <a:bodyPr/>
                    <a:lstStyle/>
                    <a:p>
                      <a:r>
                        <a:rPr kumimoji="1" lang="ja-JP" altLang="en-US" sz="1400"/>
                        <a:t>抗がん剤</a:t>
                      </a:r>
                    </a:p>
                  </a:txBody>
                  <a:tcPr/>
                </a:tc>
                <a:tc hMerge="1">
                  <a:txBody>
                    <a:bodyPr/>
                    <a:lstStyle/>
                    <a:p>
                      <a:endParaRPr kumimoji="1" lang="ja-JP" altLang="en-US"/>
                    </a:p>
                  </a:txBody>
                  <a:tcPr/>
                </a:tc>
                <a:tc>
                  <a:txBody>
                    <a:bodyPr/>
                    <a:lstStyle/>
                    <a:p>
                      <a:r>
                        <a:rPr kumimoji="1" lang="ja-JP" altLang="en-US" sz="1400"/>
                        <a:t>フルオロウラシルなど</a:t>
                      </a:r>
                    </a:p>
                  </a:txBody>
                  <a:tcPr/>
                </a:tc>
                <a:extLst>
                  <a:ext uri="{0D108BD9-81ED-4DB2-BD59-A6C34878D82A}">
                    <a16:rowId xmlns:a16="http://schemas.microsoft.com/office/drawing/2014/main" val="253390217"/>
                  </a:ext>
                </a:extLst>
              </a:tr>
            </a:tbl>
          </a:graphicData>
        </a:graphic>
      </p:graphicFrame>
    </p:spTree>
    <p:extLst>
      <p:ext uri="{BB962C8B-B14F-4D97-AF65-F5344CB8AC3E}">
        <p14:creationId xmlns:p14="http://schemas.microsoft.com/office/powerpoint/2010/main" val="127365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6B4264-A076-BF45-BE19-C5BE78BA1913}"/>
              </a:ext>
            </a:extLst>
          </p:cNvPr>
          <p:cNvSpPr>
            <a:spLocks noGrp="1"/>
          </p:cNvSpPr>
          <p:nvPr>
            <p:ph type="title"/>
          </p:nvPr>
        </p:nvSpPr>
        <p:spPr/>
        <p:txBody>
          <a:bodyPr/>
          <a:lstStyle/>
          <a:p>
            <a:pPr algn="ctr"/>
            <a:r>
              <a:rPr lang="ja-JP" altLang="en-US"/>
              <a:t>薬の整理方法</a:t>
            </a:r>
            <a:endParaRPr kumimoji="1" lang="ja-JP" altLang="en-US"/>
          </a:p>
        </p:txBody>
      </p:sp>
      <p:sp>
        <p:nvSpPr>
          <p:cNvPr id="3" name="コンテンツ プレースホルダー 2">
            <a:extLst>
              <a:ext uri="{FF2B5EF4-FFF2-40B4-BE49-F238E27FC236}">
                <a16:creationId xmlns:a16="http://schemas.microsoft.com/office/drawing/2014/main" id="{E6D069DD-B4F5-EE41-8286-6E1BFE6641CD}"/>
              </a:ext>
            </a:extLst>
          </p:cNvPr>
          <p:cNvSpPr>
            <a:spLocks noGrp="1"/>
          </p:cNvSpPr>
          <p:nvPr>
            <p:ph idx="1"/>
          </p:nvPr>
        </p:nvSpPr>
        <p:spPr/>
        <p:txBody>
          <a:bodyPr>
            <a:normAutofit lnSpcReduction="10000"/>
          </a:bodyPr>
          <a:lstStyle/>
          <a:p>
            <a:r>
              <a:rPr kumimoji="1" lang="ja-JP" altLang="en-US"/>
              <a:t>何のために飲んでいるのかを把握する</a:t>
            </a:r>
            <a:endParaRPr kumimoji="1" lang="en-US" altLang="ja-JP" dirty="0"/>
          </a:p>
          <a:p>
            <a:endParaRPr kumimoji="1" lang="en-US" altLang="ja-JP" dirty="0"/>
          </a:p>
          <a:p>
            <a:r>
              <a:rPr kumimoji="1" lang="ja-JP" altLang="en-US"/>
              <a:t>かかりつけ医同士の情報共有</a:t>
            </a:r>
            <a:endParaRPr kumimoji="1" lang="en-US" altLang="ja-JP" dirty="0"/>
          </a:p>
          <a:p>
            <a:endParaRPr kumimoji="1" lang="en-US" altLang="ja-JP" dirty="0"/>
          </a:p>
          <a:p>
            <a:r>
              <a:rPr lang="ja-JP" altLang="en-US"/>
              <a:t>非薬物療法</a:t>
            </a:r>
            <a:endParaRPr lang="en-US" altLang="ja-JP" dirty="0"/>
          </a:p>
          <a:p>
            <a:endParaRPr lang="en-US" altLang="ja-JP" dirty="0"/>
          </a:p>
          <a:p>
            <a:r>
              <a:rPr kumimoji="1" lang="ja-JP" altLang="en-US"/>
              <a:t>原因除去</a:t>
            </a:r>
            <a:endParaRPr kumimoji="1" lang="en-US" altLang="ja-JP" dirty="0"/>
          </a:p>
          <a:p>
            <a:endParaRPr kumimoji="1" lang="en-US" altLang="ja-JP" dirty="0"/>
          </a:p>
          <a:p>
            <a:r>
              <a:rPr lang="ja-JP" altLang="en-US"/>
              <a:t>高齢者は伝えたいことがうまく伝えられない</a:t>
            </a:r>
            <a:endParaRPr kumimoji="1" lang="en-US" altLang="ja-JP" dirty="0"/>
          </a:p>
        </p:txBody>
      </p:sp>
      <p:sp>
        <p:nvSpPr>
          <p:cNvPr id="4" name="角丸四角形吹き出し 3">
            <a:extLst>
              <a:ext uri="{FF2B5EF4-FFF2-40B4-BE49-F238E27FC236}">
                <a16:creationId xmlns:a16="http://schemas.microsoft.com/office/drawing/2014/main" id="{C9199961-FE5C-8C46-8883-B0B7978F8FA8}"/>
              </a:ext>
            </a:extLst>
          </p:cNvPr>
          <p:cNvSpPr/>
          <p:nvPr/>
        </p:nvSpPr>
        <p:spPr>
          <a:xfrm>
            <a:off x="8819909" y="682906"/>
            <a:ext cx="2152891" cy="914400"/>
          </a:xfrm>
          <a:prstGeom prst="wedgeRoundRectCallout">
            <a:avLst>
              <a:gd name="adj1" fmla="val -119220"/>
              <a:gd name="adj2" fmla="val 8781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この薬っていつから何のために飲んでるの？</a:t>
            </a:r>
          </a:p>
        </p:txBody>
      </p:sp>
      <p:sp>
        <p:nvSpPr>
          <p:cNvPr id="5" name="角丸四角形吹き出し 4">
            <a:extLst>
              <a:ext uri="{FF2B5EF4-FFF2-40B4-BE49-F238E27FC236}">
                <a16:creationId xmlns:a16="http://schemas.microsoft.com/office/drawing/2014/main" id="{8A315A3B-5F69-154E-8EC9-E22A13E31548}"/>
              </a:ext>
            </a:extLst>
          </p:cNvPr>
          <p:cNvSpPr/>
          <p:nvPr/>
        </p:nvSpPr>
        <p:spPr>
          <a:xfrm>
            <a:off x="8819909" y="1732243"/>
            <a:ext cx="2152891" cy="914400"/>
          </a:xfrm>
          <a:prstGeom prst="wedgeRoundRectCallout">
            <a:avLst>
              <a:gd name="adj1" fmla="val -152553"/>
              <a:gd name="adj2" fmla="val 7262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t>同じような系統の薬を複数内服していた</a:t>
            </a:r>
            <a:endParaRPr kumimoji="1" lang="ja-JP" altLang="en-US"/>
          </a:p>
        </p:txBody>
      </p:sp>
      <p:sp>
        <p:nvSpPr>
          <p:cNvPr id="6" name="角丸四角形吹き出し 5">
            <a:extLst>
              <a:ext uri="{FF2B5EF4-FFF2-40B4-BE49-F238E27FC236}">
                <a16:creationId xmlns:a16="http://schemas.microsoft.com/office/drawing/2014/main" id="{A72E0EA8-7587-C842-9B95-2E0F4D01C244}"/>
              </a:ext>
            </a:extLst>
          </p:cNvPr>
          <p:cNvSpPr/>
          <p:nvPr/>
        </p:nvSpPr>
        <p:spPr>
          <a:xfrm>
            <a:off x="8729240" y="2789519"/>
            <a:ext cx="2152891" cy="1226896"/>
          </a:xfrm>
          <a:prstGeom prst="wedgeRoundRectCallout">
            <a:avLst>
              <a:gd name="adj1" fmla="val -157392"/>
              <a:gd name="adj2" fmla="val 2922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便秘なら運動や水分摂取、食事、腹部マッサージなど試してみる</a:t>
            </a:r>
          </a:p>
        </p:txBody>
      </p:sp>
      <p:sp>
        <p:nvSpPr>
          <p:cNvPr id="7" name="角丸四角形吹き出し 6">
            <a:extLst>
              <a:ext uri="{FF2B5EF4-FFF2-40B4-BE49-F238E27FC236}">
                <a16:creationId xmlns:a16="http://schemas.microsoft.com/office/drawing/2014/main" id="{BBB06886-8DDF-E44D-8D92-89DA41C26D2F}"/>
              </a:ext>
            </a:extLst>
          </p:cNvPr>
          <p:cNvSpPr/>
          <p:nvPr/>
        </p:nvSpPr>
        <p:spPr>
          <a:xfrm>
            <a:off x="8819909" y="4120607"/>
            <a:ext cx="2152891" cy="1226896"/>
          </a:xfrm>
          <a:prstGeom prst="wedgeRoundRectCallout">
            <a:avLst>
              <a:gd name="adj1" fmla="val -184274"/>
              <a:gd name="adj2" fmla="val -850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t>そのような症状が出る原因は？</a:t>
            </a:r>
            <a:endParaRPr kumimoji="1" lang="ja-JP" altLang="en-US"/>
          </a:p>
        </p:txBody>
      </p:sp>
      <p:sp>
        <p:nvSpPr>
          <p:cNvPr id="8" name="角丸四角形吹き出し 7">
            <a:extLst>
              <a:ext uri="{FF2B5EF4-FFF2-40B4-BE49-F238E27FC236}">
                <a16:creationId xmlns:a16="http://schemas.microsoft.com/office/drawing/2014/main" id="{B6C32E2B-3D19-924C-8F40-085220D96E6B}"/>
              </a:ext>
            </a:extLst>
          </p:cNvPr>
          <p:cNvSpPr/>
          <p:nvPr/>
        </p:nvSpPr>
        <p:spPr>
          <a:xfrm>
            <a:off x="9805685" y="5503843"/>
            <a:ext cx="2152891" cy="1226896"/>
          </a:xfrm>
          <a:prstGeom prst="wedgeRoundRectCallout">
            <a:avLst>
              <a:gd name="adj1" fmla="val -117607"/>
              <a:gd name="adj2" fmla="val -3303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t>その訴えの本質は？</a:t>
            </a:r>
            <a:endParaRPr kumimoji="1" lang="ja-JP" altLang="en-US"/>
          </a:p>
        </p:txBody>
      </p:sp>
    </p:spTree>
    <p:extLst>
      <p:ext uri="{BB962C8B-B14F-4D97-AF65-F5344CB8AC3E}">
        <p14:creationId xmlns:p14="http://schemas.microsoft.com/office/powerpoint/2010/main" val="592041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5796C7-CC5F-2841-B89D-FA4AC0261C45}"/>
              </a:ext>
            </a:extLst>
          </p:cNvPr>
          <p:cNvSpPr>
            <a:spLocks noGrp="1"/>
          </p:cNvSpPr>
          <p:nvPr>
            <p:ph type="title"/>
          </p:nvPr>
        </p:nvSpPr>
        <p:spPr/>
        <p:txBody>
          <a:bodyPr/>
          <a:lstStyle/>
          <a:p>
            <a:r>
              <a:rPr kumimoji="1" lang="ja-JP" altLang="en-US"/>
              <a:t>薬剤全てが悪ではなくせん妄を起こさせない環境調整が大切</a:t>
            </a:r>
          </a:p>
        </p:txBody>
      </p:sp>
      <p:sp>
        <p:nvSpPr>
          <p:cNvPr id="3" name="コンテンツ プレースホルダー 2">
            <a:extLst>
              <a:ext uri="{FF2B5EF4-FFF2-40B4-BE49-F238E27FC236}">
                <a16:creationId xmlns:a16="http://schemas.microsoft.com/office/drawing/2014/main" id="{AA9C4AF6-40FC-014E-BF87-56B4DFCA4B6F}"/>
              </a:ext>
            </a:extLst>
          </p:cNvPr>
          <p:cNvSpPr>
            <a:spLocks noGrp="1"/>
          </p:cNvSpPr>
          <p:nvPr>
            <p:ph idx="1"/>
          </p:nvPr>
        </p:nvSpPr>
        <p:spPr>
          <a:xfrm>
            <a:off x="1054100" y="1690688"/>
            <a:ext cx="11303000" cy="5014912"/>
          </a:xfrm>
        </p:spPr>
        <p:txBody>
          <a:bodyPr>
            <a:noAutofit/>
          </a:bodyPr>
          <a:lstStyle/>
          <a:p>
            <a:pPr>
              <a:lnSpc>
                <a:spcPts val="3120"/>
              </a:lnSpc>
            </a:pPr>
            <a:r>
              <a:rPr kumimoji="1" lang="ja-JP" altLang="en-US" sz="2400"/>
              <a:t>日中はカーテンを開けて部屋を明るくする（睡眠覚醒リズム）</a:t>
            </a:r>
            <a:endParaRPr kumimoji="1" lang="en-US" altLang="ja-JP" sz="2400" dirty="0"/>
          </a:p>
          <a:p>
            <a:pPr>
              <a:lnSpc>
                <a:spcPts val="3120"/>
              </a:lnSpc>
            </a:pPr>
            <a:r>
              <a:rPr lang="ja-JP" altLang="en-US" sz="2400"/>
              <a:t>ベッドを窓際にして日光が当たるようにする</a:t>
            </a:r>
            <a:endParaRPr lang="en-US" altLang="ja-JP" sz="2400" dirty="0"/>
          </a:p>
          <a:p>
            <a:pPr>
              <a:lnSpc>
                <a:spcPts val="3120"/>
              </a:lnSpc>
            </a:pPr>
            <a:r>
              <a:rPr kumimoji="1" lang="ja-JP" altLang="en-US" sz="2400"/>
              <a:t>カレンダーや時計（見当識）</a:t>
            </a:r>
            <a:endParaRPr kumimoji="1" lang="en-US" altLang="ja-JP" sz="2400" dirty="0"/>
          </a:p>
          <a:p>
            <a:pPr>
              <a:lnSpc>
                <a:spcPts val="3120"/>
              </a:lnSpc>
            </a:pPr>
            <a:r>
              <a:rPr lang="ja-JP" altLang="en-US" sz="2400"/>
              <a:t>家族の写真（不安軽減）</a:t>
            </a:r>
            <a:endParaRPr lang="en-US" altLang="ja-JP" sz="2400" dirty="0"/>
          </a:p>
          <a:p>
            <a:pPr>
              <a:lnSpc>
                <a:spcPts val="3120"/>
              </a:lnSpc>
            </a:pPr>
            <a:r>
              <a:rPr kumimoji="1" lang="ja-JP" altLang="en-US" sz="2400"/>
              <a:t>周囲の危険物除去（安全対策）</a:t>
            </a:r>
            <a:endParaRPr kumimoji="1" lang="en-US" altLang="ja-JP" sz="2400" dirty="0"/>
          </a:p>
          <a:p>
            <a:pPr>
              <a:lnSpc>
                <a:spcPts val="3120"/>
              </a:lnSpc>
            </a:pPr>
            <a:r>
              <a:rPr lang="ja-JP" altLang="en-US" sz="2400"/>
              <a:t>メガネ・補聴器など使い慣れた日用品</a:t>
            </a:r>
            <a:endParaRPr lang="en-US" altLang="ja-JP" sz="2400" dirty="0"/>
          </a:p>
          <a:p>
            <a:pPr>
              <a:lnSpc>
                <a:spcPts val="3120"/>
              </a:lnSpc>
            </a:pPr>
            <a:r>
              <a:rPr kumimoji="1" lang="ja-JP" altLang="en-US" sz="2400"/>
              <a:t>夜間の照明は薄暗く（睡眠覚醒リズム）</a:t>
            </a:r>
            <a:endParaRPr kumimoji="1" lang="en-US" altLang="ja-JP" sz="2400" dirty="0"/>
          </a:p>
          <a:p>
            <a:pPr>
              <a:lnSpc>
                <a:spcPts val="3120"/>
              </a:lnSpc>
            </a:pPr>
            <a:r>
              <a:rPr lang="ja-JP" altLang="en-US" sz="2400"/>
              <a:t>家族らの面会・付き添い（不安軽減）</a:t>
            </a:r>
            <a:endParaRPr lang="en-US" altLang="ja-JP" sz="2400" dirty="0"/>
          </a:p>
          <a:p>
            <a:pPr>
              <a:lnSpc>
                <a:spcPts val="3120"/>
              </a:lnSpc>
            </a:pPr>
            <a:r>
              <a:rPr kumimoji="1" lang="ja-JP" altLang="en-US" sz="2400"/>
              <a:t>医療者による昼間の声かけ、リハビリテーション（見当識、睡眠覚醒リズム）</a:t>
            </a:r>
            <a:endParaRPr kumimoji="1" lang="en-US" altLang="ja-JP" sz="2400" dirty="0"/>
          </a:p>
          <a:p>
            <a:pPr>
              <a:lnSpc>
                <a:spcPts val="3120"/>
              </a:lnSpc>
            </a:pPr>
            <a:r>
              <a:rPr lang="ja-JP" altLang="en-US" sz="2400"/>
              <a:t>担当者を固定する（不安軽減）</a:t>
            </a:r>
            <a:endParaRPr kumimoji="1" lang="ja-JP" altLang="en-US" sz="2400"/>
          </a:p>
        </p:txBody>
      </p:sp>
    </p:spTree>
    <p:extLst>
      <p:ext uri="{BB962C8B-B14F-4D97-AF65-F5344CB8AC3E}">
        <p14:creationId xmlns:p14="http://schemas.microsoft.com/office/powerpoint/2010/main" val="895653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E874B1-4556-C246-8DB7-CFCC68A55088}"/>
              </a:ext>
            </a:extLst>
          </p:cNvPr>
          <p:cNvSpPr>
            <a:spLocks noGrp="1"/>
          </p:cNvSpPr>
          <p:nvPr>
            <p:ph type="title"/>
          </p:nvPr>
        </p:nvSpPr>
        <p:spPr/>
        <p:txBody>
          <a:bodyPr>
            <a:normAutofit/>
          </a:bodyPr>
          <a:lstStyle/>
          <a:p>
            <a:pPr algn="ctr"/>
            <a:r>
              <a:rPr lang="ja-JP" altLang="en-US" sz="3200"/>
              <a:t>実際の使用例＜施設入所を機に徘徊するようになった＞</a:t>
            </a:r>
            <a:endParaRPr kumimoji="1" lang="ja-JP" altLang="en-US" sz="3200"/>
          </a:p>
        </p:txBody>
      </p:sp>
      <p:sp>
        <p:nvSpPr>
          <p:cNvPr id="3" name="コンテンツ プレースホルダー 2">
            <a:extLst>
              <a:ext uri="{FF2B5EF4-FFF2-40B4-BE49-F238E27FC236}">
                <a16:creationId xmlns:a16="http://schemas.microsoft.com/office/drawing/2014/main" id="{92F0649E-12B7-8F46-A0FA-195C00DCDCF5}"/>
              </a:ext>
            </a:extLst>
          </p:cNvPr>
          <p:cNvSpPr>
            <a:spLocks noGrp="1"/>
          </p:cNvSpPr>
          <p:nvPr>
            <p:ph idx="1"/>
          </p:nvPr>
        </p:nvSpPr>
        <p:spPr>
          <a:xfrm>
            <a:off x="838200" y="1825625"/>
            <a:ext cx="11074400" cy="4351338"/>
          </a:xfrm>
        </p:spPr>
        <p:txBody>
          <a:bodyPr>
            <a:normAutofit fontScale="77500" lnSpcReduction="20000"/>
          </a:bodyPr>
          <a:lstStyle/>
          <a:p>
            <a:pPr marL="0" indent="0">
              <a:buNone/>
            </a:pPr>
            <a:r>
              <a:rPr kumimoji="1" lang="ja-JP" altLang="en-US"/>
              <a:t>（症状）</a:t>
            </a:r>
            <a:endParaRPr kumimoji="1" lang="en-US" altLang="ja-JP" dirty="0"/>
          </a:p>
          <a:p>
            <a:r>
              <a:rPr kumimoji="1" lang="ja-JP" altLang="en-US"/>
              <a:t>入所とともに夜間の不眠や徘徊を認めるようになった</a:t>
            </a:r>
            <a:endParaRPr kumimoji="1" lang="en-US" altLang="ja-JP" dirty="0"/>
          </a:p>
          <a:p>
            <a:r>
              <a:rPr lang="ja-JP" altLang="en-US"/>
              <a:t>「家に帰る」と荷造りをして施設の出入り口に向かうのでスタッフが止める</a:t>
            </a:r>
            <a:endParaRPr lang="en-US" altLang="ja-JP" dirty="0"/>
          </a:p>
          <a:p>
            <a:pPr marL="0" indent="0">
              <a:buNone/>
            </a:pPr>
            <a:endParaRPr lang="en-US" altLang="ja-JP" dirty="0"/>
          </a:p>
          <a:p>
            <a:pPr marL="0" indent="0">
              <a:buNone/>
            </a:pPr>
            <a:r>
              <a:rPr lang="ja-JP" altLang="en-US"/>
              <a:t>（対応）</a:t>
            </a:r>
            <a:endParaRPr lang="en-US" altLang="ja-JP" dirty="0"/>
          </a:p>
          <a:p>
            <a:r>
              <a:rPr kumimoji="1" lang="ja-JP" altLang="en-US"/>
              <a:t>自宅で使用していた慣れ親しんでいた置き時計やカレンダーなどを持ってきてもらう</a:t>
            </a:r>
            <a:endParaRPr kumimoji="1" lang="en-US" altLang="ja-JP" dirty="0"/>
          </a:p>
          <a:p>
            <a:r>
              <a:rPr lang="ja-JP" altLang="en-US"/>
              <a:t>施設でも何か役割を担ってもらう</a:t>
            </a:r>
            <a:endParaRPr lang="en-US" altLang="ja-JP" dirty="0"/>
          </a:p>
          <a:p>
            <a:r>
              <a:rPr kumimoji="1" lang="ja-JP" altLang="en-US"/>
              <a:t>施設スタッフの声かけを増やす</a:t>
            </a:r>
            <a:endParaRPr kumimoji="1" lang="en-US" altLang="ja-JP" dirty="0"/>
          </a:p>
          <a:p>
            <a:r>
              <a:rPr kumimoji="1" lang="ja-JP" altLang="en-US"/>
              <a:t>施設の周囲を散歩をする</a:t>
            </a:r>
            <a:endParaRPr kumimoji="1" lang="en-US" altLang="ja-JP" dirty="0"/>
          </a:p>
          <a:p>
            <a:r>
              <a:rPr lang="ja-JP" altLang="en-US"/>
              <a:t>抑肝散（漢方）＋クエチアピン（セロクエル：抗精神病薬）</a:t>
            </a:r>
            <a:endParaRPr lang="en-US" altLang="ja-JP" dirty="0"/>
          </a:p>
          <a:p>
            <a:r>
              <a:rPr kumimoji="1" lang="ja-JP" altLang="en-US"/>
              <a:t>落ち着いたらクエチアピンは減量・</a:t>
            </a:r>
            <a:r>
              <a:rPr kumimoji="1" lang="en-US" altLang="ja-JP" dirty="0"/>
              <a:t>off</a:t>
            </a:r>
            <a:r>
              <a:rPr kumimoji="1" lang="ja-JP" altLang="en-US"/>
              <a:t>する</a:t>
            </a:r>
          </a:p>
        </p:txBody>
      </p:sp>
      <p:pic>
        <p:nvPicPr>
          <p:cNvPr id="5" name="図 4">
            <a:extLst>
              <a:ext uri="{FF2B5EF4-FFF2-40B4-BE49-F238E27FC236}">
                <a16:creationId xmlns:a16="http://schemas.microsoft.com/office/drawing/2014/main" id="{EE5D492C-830E-E046-A71A-D7FE02AA04C2}"/>
              </a:ext>
            </a:extLst>
          </p:cNvPr>
          <p:cNvPicPr>
            <a:picLocks noChangeAspect="1"/>
          </p:cNvPicPr>
          <p:nvPr/>
        </p:nvPicPr>
        <p:blipFill>
          <a:blip r:embed="rId3"/>
          <a:stretch>
            <a:fillRect/>
          </a:stretch>
        </p:blipFill>
        <p:spPr>
          <a:xfrm>
            <a:off x="9137650" y="4111748"/>
            <a:ext cx="2203450" cy="2593851"/>
          </a:xfrm>
          <a:prstGeom prst="rect">
            <a:avLst/>
          </a:prstGeom>
        </p:spPr>
      </p:pic>
    </p:spTree>
    <p:extLst>
      <p:ext uri="{BB962C8B-B14F-4D97-AF65-F5344CB8AC3E}">
        <p14:creationId xmlns:p14="http://schemas.microsoft.com/office/powerpoint/2010/main" val="3228696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E874B1-4556-C246-8DB7-CFCC68A55088}"/>
              </a:ext>
            </a:extLst>
          </p:cNvPr>
          <p:cNvSpPr>
            <a:spLocks noGrp="1"/>
          </p:cNvSpPr>
          <p:nvPr>
            <p:ph type="title"/>
          </p:nvPr>
        </p:nvSpPr>
        <p:spPr/>
        <p:txBody>
          <a:bodyPr>
            <a:normAutofit/>
          </a:bodyPr>
          <a:lstStyle/>
          <a:p>
            <a:pPr algn="ctr"/>
            <a:r>
              <a:rPr lang="ja-JP" altLang="en-US" sz="3200"/>
              <a:t>実際の使用例＜眠れない＞</a:t>
            </a:r>
            <a:endParaRPr kumimoji="1" lang="ja-JP" altLang="en-US" sz="3200"/>
          </a:p>
        </p:txBody>
      </p:sp>
      <p:sp>
        <p:nvSpPr>
          <p:cNvPr id="3" name="コンテンツ プレースホルダー 2">
            <a:extLst>
              <a:ext uri="{FF2B5EF4-FFF2-40B4-BE49-F238E27FC236}">
                <a16:creationId xmlns:a16="http://schemas.microsoft.com/office/drawing/2014/main" id="{92F0649E-12B7-8F46-A0FA-195C00DCDCF5}"/>
              </a:ext>
            </a:extLst>
          </p:cNvPr>
          <p:cNvSpPr>
            <a:spLocks noGrp="1"/>
          </p:cNvSpPr>
          <p:nvPr>
            <p:ph idx="1"/>
          </p:nvPr>
        </p:nvSpPr>
        <p:spPr>
          <a:xfrm>
            <a:off x="584200" y="1825624"/>
            <a:ext cx="11328400" cy="4524375"/>
          </a:xfrm>
        </p:spPr>
        <p:txBody>
          <a:bodyPr>
            <a:noAutofit/>
          </a:bodyPr>
          <a:lstStyle/>
          <a:p>
            <a:pPr marL="0" indent="0">
              <a:buNone/>
            </a:pPr>
            <a:r>
              <a:rPr kumimoji="1" lang="ja-JP" altLang="en-US" sz="2200"/>
              <a:t>（症状）</a:t>
            </a:r>
            <a:endParaRPr kumimoji="1" lang="en-US" altLang="ja-JP" sz="2200" dirty="0"/>
          </a:p>
          <a:p>
            <a:r>
              <a:rPr lang="ja-JP" altLang="en-US" sz="2200"/>
              <a:t>あまり眠れない、熟睡できない</a:t>
            </a:r>
            <a:endParaRPr lang="en-US" altLang="ja-JP" sz="2200" dirty="0"/>
          </a:p>
          <a:p>
            <a:r>
              <a:rPr kumimoji="1" lang="ja-JP" altLang="en-US" sz="2200"/>
              <a:t>パーキンソン様症状がある→診断は「レビー小体型認知症」</a:t>
            </a:r>
            <a:endParaRPr kumimoji="1" lang="en-US" altLang="ja-JP" sz="2200" dirty="0"/>
          </a:p>
          <a:p>
            <a:pPr marL="0" indent="0">
              <a:buNone/>
            </a:pPr>
            <a:endParaRPr lang="en-US" altLang="ja-JP" sz="2200" dirty="0"/>
          </a:p>
          <a:p>
            <a:pPr marL="0" indent="0">
              <a:buNone/>
            </a:pPr>
            <a:r>
              <a:rPr lang="ja-JP" altLang="en-US" sz="2200"/>
              <a:t>（対応）</a:t>
            </a:r>
            <a:endParaRPr lang="en-US" altLang="ja-JP" sz="2200" dirty="0"/>
          </a:p>
          <a:p>
            <a:r>
              <a:rPr lang="ja-JP" altLang="en-US" sz="2200"/>
              <a:t>日中の昼寝をできるだけ運動することにより防止する</a:t>
            </a:r>
            <a:endParaRPr kumimoji="1" lang="en-US" altLang="ja-JP" sz="2200" dirty="0"/>
          </a:p>
          <a:p>
            <a:r>
              <a:rPr lang="ja-JP" altLang="en-US" sz="2200"/>
              <a:t>デイサービスのリハビリテーションを利用する</a:t>
            </a:r>
            <a:endParaRPr lang="en-US" altLang="ja-JP" sz="2200" dirty="0"/>
          </a:p>
          <a:p>
            <a:r>
              <a:rPr lang="ja-JP" altLang="en-US" sz="2200"/>
              <a:t>よくよく“眠れない”ことを聞くと、「悪夢」を見るので起きてしまう</a:t>
            </a:r>
            <a:endParaRPr kumimoji="1" lang="en-US" altLang="ja-JP" sz="2200" dirty="0"/>
          </a:p>
          <a:p>
            <a:r>
              <a:rPr lang="ja-JP" altLang="en-US" sz="2200"/>
              <a:t>レム睡眠行動異常症</a:t>
            </a:r>
            <a:endParaRPr kumimoji="1" lang="en-US" altLang="ja-JP" sz="2200" dirty="0"/>
          </a:p>
          <a:p>
            <a:r>
              <a:rPr lang="ja-JP" altLang="en-US" sz="2200"/>
              <a:t>ランドセン（抗てんかん薬）の内服開始</a:t>
            </a:r>
            <a:endParaRPr lang="en-US" altLang="ja-JP" sz="2200" dirty="0"/>
          </a:p>
          <a:p>
            <a:r>
              <a:rPr kumimoji="1" lang="ja-JP" altLang="en-US" sz="2200"/>
              <a:t>悪夢が減り、良眠が得られる様になった</a:t>
            </a:r>
          </a:p>
        </p:txBody>
      </p:sp>
      <p:pic>
        <p:nvPicPr>
          <p:cNvPr id="10" name="図 9">
            <a:extLst>
              <a:ext uri="{FF2B5EF4-FFF2-40B4-BE49-F238E27FC236}">
                <a16:creationId xmlns:a16="http://schemas.microsoft.com/office/drawing/2014/main" id="{8FDD059E-E393-6741-A778-2F846337A42C}"/>
              </a:ext>
            </a:extLst>
          </p:cNvPr>
          <p:cNvPicPr>
            <a:picLocks noChangeAspect="1"/>
          </p:cNvPicPr>
          <p:nvPr/>
        </p:nvPicPr>
        <p:blipFill>
          <a:blip r:embed="rId3"/>
          <a:stretch>
            <a:fillRect/>
          </a:stretch>
        </p:blipFill>
        <p:spPr>
          <a:xfrm>
            <a:off x="9722516" y="4494879"/>
            <a:ext cx="2329784" cy="2044296"/>
          </a:xfrm>
          <a:prstGeom prst="rect">
            <a:avLst/>
          </a:prstGeom>
        </p:spPr>
      </p:pic>
      <p:sp>
        <p:nvSpPr>
          <p:cNvPr id="11" name="円形吹き出し 10">
            <a:extLst>
              <a:ext uri="{FF2B5EF4-FFF2-40B4-BE49-F238E27FC236}">
                <a16:creationId xmlns:a16="http://schemas.microsoft.com/office/drawing/2014/main" id="{B1B425A5-49E3-D641-BAE3-00BD2AEBC2B6}"/>
              </a:ext>
            </a:extLst>
          </p:cNvPr>
          <p:cNvSpPr/>
          <p:nvPr/>
        </p:nvSpPr>
        <p:spPr>
          <a:xfrm>
            <a:off x="8572677" y="2933700"/>
            <a:ext cx="1550810" cy="1372003"/>
          </a:xfrm>
          <a:prstGeom prst="wedgeEllipseCallout">
            <a:avLst>
              <a:gd name="adj1" fmla="val 37311"/>
              <a:gd name="adj2" fmla="val 7453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205D7F60-5095-AB43-94AA-BA7BC0FA1387}"/>
              </a:ext>
            </a:extLst>
          </p:cNvPr>
          <p:cNvPicPr>
            <a:picLocks noChangeAspect="1"/>
          </p:cNvPicPr>
          <p:nvPr/>
        </p:nvPicPr>
        <p:blipFill>
          <a:blip r:embed="rId4"/>
          <a:stretch>
            <a:fillRect/>
          </a:stretch>
        </p:blipFill>
        <p:spPr>
          <a:xfrm>
            <a:off x="8881289" y="3134998"/>
            <a:ext cx="991326" cy="969405"/>
          </a:xfrm>
          <a:prstGeom prst="rect">
            <a:avLst/>
          </a:prstGeom>
        </p:spPr>
      </p:pic>
      <p:sp>
        <p:nvSpPr>
          <p:cNvPr id="13" name="角丸四角形吹き出し 12">
            <a:extLst>
              <a:ext uri="{FF2B5EF4-FFF2-40B4-BE49-F238E27FC236}">
                <a16:creationId xmlns:a16="http://schemas.microsoft.com/office/drawing/2014/main" id="{E8CEE623-8238-0746-94C4-1B07769DAF69}"/>
              </a:ext>
            </a:extLst>
          </p:cNvPr>
          <p:cNvSpPr/>
          <p:nvPr/>
        </p:nvSpPr>
        <p:spPr>
          <a:xfrm>
            <a:off x="10421701" y="2806700"/>
            <a:ext cx="1490899" cy="1281111"/>
          </a:xfrm>
          <a:prstGeom prst="wedgeRoundRectCallout">
            <a:avLst>
              <a:gd name="adj1" fmla="val -41682"/>
              <a:gd name="adj2" fmla="val 8771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a:extLst>
              <a:ext uri="{FF2B5EF4-FFF2-40B4-BE49-F238E27FC236}">
                <a16:creationId xmlns:a16="http://schemas.microsoft.com/office/drawing/2014/main" id="{BA20C745-5DF0-4740-AD11-238BD4773807}"/>
              </a:ext>
            </a:extLst>
          </p:cNvPr>
          <p:cNvPicPr>
            <a:picLocks noChangeAspect="1"/>
          </p:cNvPicPr>
          <p:nvPr/>
        </p:nvPicPr>
        <p:blipFill>
          <a:blip r:embed="rId5"/>
          <a:stretch>
            <a:fillRect/>
          </a:stretch>
        </p:blipFill>
        <p:spPr>
          <a:xfrm>
            <a:off x="10571145" y="2863678"/>
            <a:ext cx="1192009" cy="1186033"/>
          </a:xfrm>
          <a:prstGeom prst="rect">
            <a:avLst/>
          </a:prstGeom>
        </p:spPr>
      </p:pic>
    </p:spTree>
    <p:extLst>
      <p:ext uri="{BB962C8B-B14F-4D97-AF65-F5344CB8AC3E}">
        <p14:creationId xmlns:p14="http://schemas.microsoft.com/office/powerpoint/2010/main" val="32984111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266FF867-C1C5-FE42-B226-D3B7FB0A425F}"/>
              </a:ext>
            </a:extLst>
          </p:cNvPr>
          <p:cNvSpPr>
            <a:spLocks noGrp="1"/>
          </p:cNvSpPr>
          <p:nvPr>
            <p:ph idx="1"/>
          </p:nvPr>
        </p:nvSpPr>
        <p:spPr>
          <a:xfrm>
            <a:off x="838200" y="1084846"/>
            <a:ext cx="10515600" cy="4351338"/>
          </a:xfrm>
        </p:spPr>
        <p:txBody>
          <a:bodyPr anchor="ctr">
            <a:normAutofit/>
          </a:bodyPr>
          <a:lstStyle/>
          <a:p>
            <a:pPr marL="0" indent="0" algn="ctr">
              <a:buNone/>
            </a:pPr>
            <a:r>
              <a:rPr kumimoji="1" lang="ja-JP" altLang="en-US" sz="5400" b="1"/>
              <a:t>ご静聴ありがとうございました</a:t>
            </a:r>
          </a:p>
        </p:txBody>
      </p:sp>
    </p:spTree>
    <p:extLst>
      <p:ext uri="{BB962C8B-B14F-4D97-AF65-F5344CB8AC3E}">
        <p14:creationId xmlns:p14="http://schemas.microsoft.com/office/powerpoint/2010/main" val="66752407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2197</TotalTime>
  <Words>2414</Words>
  <Application>Microsoft Office PowerPoint</Application>
  <PresentationFormat>ワイド画面</PresentationFormat>
  <Paragraphs>439</Paragraphs>
  <Slides>27</Slides>
  <Notes>8</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27</vt:i4>
      </vt:variant>
    </vt:vector>
  </HeadingPairs>
  <TitlesOfParts>
    <vt:vector size="35" baseType="lpstr">
      <vt:lpstr>HGPｺﾞｼｯｸM</vt:lpstr>
      <vt:lpstr>Meiryo UI</vt:lpstr>
      <vt:lpstr>Osaka Regular-Mono</vt:lpstr>
      <vt:lpstr>游ゴシック</vt:lpstr>
      <vt:lpstr>游ゴシック Light</vt:lpstr>
      <vt:lpstr>Arial</vt:lpstr>
      <vt:lpstr>Times New Roman</vt:lpstr>
      <vt:lpstr>Office テーマ</vt:lpstr>
      <vt:lpstr>事例検討会 2020年8月6日</vt:lpstr>
      <vt:lpstr>PowerPoint プレゼンテーション</vt:lpstr>
      <vt:lpstr>和歌山県の人口と高齢者の割合</vt:lpstr>
      <vt:lpstr>要介護度別認定者数と各種老人ホームの定員数の推移</vt:lpstr>
      <vt:lpstr>高齢者施設数と定員</vt:lpstr>
      <vt:lpstr>各施設の性格と夜勤職員の基準</vt:lpstr>
      <vt:lpstr>認知症の症状</vt:lpstr>
      <vt:lpstr>抗認知症薬の使い分け</vt:lpstr>
      <vt:lpstr>各ChE阻害薬の神経伝達物質への影響の違い</vt:lpstr>
      <vt:lpstr>抗認知症薬の使い分け</vt:lpstr>
      <vt:lpstr>抗認知症薬の使い分け</vt:lpstr>
      <vt:lpstr>抗認知症薬の使い分け</vt:lpstr>
      <vt:lpstr>抗認知症薬の使い分け</vt:lpstr>
      <vt:lpstr>高齢者の入所および入院生活で直面する問題 せん妄</vt:lpstr>
      <vt:lpstr>高齢者のお薬事情</vt:lpstr>
      <vt:lpstr>睡眠薬の種類</vt:lpstr>
      <vt:lpstr>ベンゾジアゼピン、非ベンゾジアゼピン</vt:lpstr>
      <vt:lpstr>ベンゾジアゼピン系・非ベンゾジアゼピン系を使っている期間で対応は変える</vt:lpstr>
      <vt:lpstr>中止により離脱症状もあり得る</vt:lpstr>
      <vt:lpstr>せん妄の促進因子の1つである 不眠の評価と対応</vt:lpstr>
      <vt:lpstr>どのような眠剤がいいの？</vt:lpstr>
      <vt:lpstr>せん妄の直接因子（薬剤）</vt:lpstr>
      <vt:lpstr>薬の整理方法</vt:lpstr>
      <vt:lpstr>薬剤全てが悪ではなくせん妄を起こさせない環境調整が大切</vt:lpstr>
      <vt:lpstr>実際の使用例＜施設入所を機に徘徊するようになった＞</vt:lpstr>
      <vt:lpstr>実際の使用例＜眠れない＞</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事例検討会 2020年8月</dc:title>
  <dc:creator>安井昌彰</dc:creator>
  <cp:lastModifiedBy>User</cp:lastModifiedBy>
  <cp:revision>46</cp:revision>
  <cp:lastPrinted>2020-08-03T23:28:53Z</cp:lastPrinted>
  <dcterms:created xsi:type="dcterms:W3CDTF">2020-08-02T02:37:37Z</dcterms:created>
  <dcterms:modified xsi:type="dcterms:W3CDTF">2020-08-05T00:26:18Z</dcterms:modified>
</cp:coreProperties>
</file>